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8" r:id="rId1"/>
  </p:sldMasterIdLst>
  <p:notesMasterIdLst>
    <p:notesMasterId r:id="rId69"/>
  </p:notesMasterIdLst>
  <p:handoutMasterIdLst>
    <p:handoutMasterId r:id="rId70"/>
  </p:handoutMasterIdLst>
  <p:sldIdLst>
    <p:sldId id="521" r:id="rId2"/>
    <p:sldId id="537" r:id="rId3"/>
    <p:sldId id="538" r:id="rId4"/>
    <p:sldId id="514" r:id="rId5"/>
    <p:sldId id="510" r:id="rId6"/>
    <p:sldId id="541" r:id="rId7"/>
    <p:sldId id="505" r:id="rId8"/>
    <p:sldId id="539" r:id="rId9"/>
    <p:sldId id="533" r:id="rId10"/>
    <p:sldId id="542" r:id="rId11"/>
    <p:sldId id="486" r:id="rId12"/>
    <p:sldId id="518" r:id="rId13"/>
    <p:sldId id="544" r:id="rId14"/>
    <p:sldId id="543" r:id="rId15"/>
    <p:sldId id="525" r:id="rId16"/>
    <p:sldId id="551" r:id="rId17"/>
    <p:sldId id="405" r:id="rId18"/>
    <p:sldId id="372" r:id="rId19"/>
    <p:sldId id="373" r:id="rId20"/>
    <p:sldId id="498" r:id="rId21"/>
    <p:sldId id="509" r:id="rId22"/>
    <p:sldId id="546" r:id="rId23"/>
    <p:sldId id="545" r:id="rId24"/>
    <p:sldId id="549" r:id="rId25"/>
    <p:sldId id="547" r:id="rId26"/>
    <p:sldId id="552" r:id="rId27"/>
    <p:sldId id="548" r:id="rId28"/>
    <p:sldId id="553" r:id="rId29"/>
    <p:sldId id="554" r:id="rId30"/>
    <p:sldId id="499" r:id="rId31"/>
    <p:sldId id="555" r:id="rId32"/>
    <p:sldId id="556" r:id="rId33"/>
    <p:sldId id="557" r:id="rId34"/>
    <p:sldId id="558" r:id="rId35"/>
    <p:sldId id="559" r:id="rId36"/>
    <p:sldId id="560" r:id="rId37"/>
    <p:sldId id="561" r:id="rId38"/>
    <p:sldId id="562" r:id="rId39"/>
    <p:sldId id="563" r:id="rId40"/>
    <p:sldId id="564" r:id="rId41"/>
    <p:sldId id="565" r:id="rId42"/>
    <p:sldId id="566" r:id="rId43"/>
    <p:sldId id="567" r:id="rId44"/>
    <p:sldId id="568" r:id="rId45"/>
    <p:sldId id="569" r:id="rId46"/>
    <p:sldId id="570" r:id="rId47"/>
    <p:sldId id="571" r:id="rId48"/>
    <p:sldId id="572" r:id="rId49"/>
    <p:sldId id="573" r:id="rId50"/>
    <p:sldId id="574" r:id="rId51"/>
    <p:sldId id="575" r:id="rId52"/>
    <p:sldId id="576" r:id="rId53"/>
    <p:sldId id="577" r:id="rId54"/>
    <p:sldId id="578" r:id="rId55"/>
    <p:sldId id="579" r:id="rId56"/>
    <p:sldId id="580" r:id="rId57"/>
    <p:sldId id="581" r:id="rId58"/>
    <p:sldId id="582" r:id="rId59"/>
    <p:sldId id="583" r:id="rId60"/>
    <p:sldId id="584" r:id="rId61"/>
    <p:sldId id="439" r:id="rId62"/>
    <p:sldId id="585" r:id="rId63"/>
    <p:sldId id="432" r:id="rId64"/>
    <p:sldId id="438" r:id="rId65"/>
    <p:sldId id="434" r:id="rId66"/>
    <p:sldId id="435" r:id="rId67"/>
    <p:sldId id="436" r:id="rId68"/>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ull Presentation (Copy to Target Sections and delete slides)" id="{1296B996-0434-4117-96AB-43A84F9BF36B}">
          <p14:sldIdLst>
            <p14:sldId id="521"/>
            <p14:sldId id="537"/>
            <p14:sldId id="538"/>
            <p14:sldId id="514"/>
            <p14:sldId id="510"/>
            <p14:sldId id="541"/>
            <p14:sldId id="505"/>
            <p14:sldId id="539"/>
            <p14:sldId id="533"/>
            <p14:sldId id="542"/>
            <p14:sldId id="486"/>
            <p14:sldId id="518"/>
            <p14:sldId id="544"/>
            <p14:sldId id="543"/>
            <p14:sldId id="525"/>
            <p14:sldId id="551"/>
            <p14:sldId id="405"/>
            <p14:sldId id="372"/>
            <p14:sldId id="373"/>
            <p14:sldId id="498"/>
            <p14:sldId id="509"/>
            <p14:sldId id="546"/>
            <p14:sldId id="545"/>
            <p14:sldId id="549"/>
            <p14:sldId id="547"/>
            <p14:sldId id="552"/>
            <p14:sldId id="548"/>
            <p14:sldId id="553"/>
            <p14:sldId id="554"/>
            <p14:sldId id="499"/>
          </p14:sldIdLst>
        </p14:section>
        <p14:section name="Pharma" id="{E758917A-CA1F-4DCA-9A45-883A344F11C1}">
          <p14:sldIdLst>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439"/>
          </p14:sldIdLst>
        </p14:section>
        <p14:section name="Appendix" id="{D3853329-E188-43C0-BA3A-69822113C020}">
          <p14:sldIdLst>
            <p14:sldId id="585"/>
            <p14:sldId id="432"/>
            <p14:sldId id="438"/>
            <p14:sldId id="434"/>
            <p14:sldId id="435"/>
            <p14:sldId id="4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4086"/>
    <a:srgbClr val="504691"/>
    <a:srgbClr val="56418C"/>
    <a:srgbClr val="24212E"/>
    <a:srgbClr val="13111A"/>
    <a:srgbClr val="FFFFFF"/>
    <a:srgbClr val="66429A"/>
    <a:srgbClr val="FFF1F4"/>
    <a:srgbClr val="E96767"/>
    <a:srgbClr val="E3A4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269BC-7F35-46CB-820D-C511234631BD}" v="223" dt="2022-04-04T17:36:04.4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68" autoAdjust="0"/>
    <p:restoredTop sz="96357" autoAdjust="0"/>
  </p:normalViewPr>
  <p:slideViewPr>
    <p:cSldViewPr snapToGrid="0">
      <p:cViewPr>
        <p:scale>
          <a:sx n="100" d="100"/>
          <a:sy n="100" d="100"/>
        </p:scale>
        <p:origin x="270" y="3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dfeinberg:Downloads:QM%20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3112111116953667"/>
          <c:y val="8.0199056976285044E-2"/>
          <c:w val="0.57132658796248292"/>
          <c:h val="0.81010336097368363"/>
        </c:manualLayout>
      </c:layout>
      <c:pieChart>
        <c:varyColors val="1"/>
        <c:ser>
          <c:idx val="0"/>
          <c:order val="0"/>
          <c:tx>
            <c:strRef>
              <c:f>Sheet1!$B$47</c:f>
              <c:strCache>
                <c:ptCount val="1"/>
                <c:pt idx="0">
                  <c:v>Clients</c:v>
                </c:pt>
              </c:strCache>
            </c:strRef>
          </c:tx>
          <c:spPr>
            <a:ln>
              <a:noFill/>
            </a:ln>
          </c:spPr>
          <c:explosion val="24"/>
          <c:dPt>
            <c:idx val="1"/>
            <c:bubble3D val="0"/>
            <c:spPr>
              <a:solidFill>
                <a:srgbClr val="DB940D"/>
              </a:solidFill>
              <a:ln>
                <a:noFill/>
              </a:ln>
            </c:spPr>
            <c:extLst>
              <c:ext xmlns:c16="http://schemas.microsoft.com/office/drawing/2014/chart" uri="{C3380CC4-5D6E-409C-BE32-E72D297353CC}">
                <c16:uniqueId val="{00000001-5D40-49FE-A2F3-45CF7F9981A0}"/>
              </c:ext>
            </c:extLst>
          </c:dPt>
          <c:dPt>
            <c:idx val="2"/>
            <c:bubble3D val="0"/>
            <c:spPr>
              <a:solidFill>
                <a:srgbClr val="AB2143"/>
              </a:solidFill>
              <a:ln w="41275">
                <a:noFill/>
              </a:ln>
            </c:spPr>
            <c:extLst>
              <c:ext xmlns:c16="http://schemas.microsoft.com/office/drawing/2014/chart" uri="{C3380CC4-5D6E-409C-BE32-E72D297353CC}">
                <c16:uniqueId val="{00000003-5D40-49FE-A2F3-45CF7F9981A0}"/>
              </c:ext>
            </c:extLst>
          </c:dPt>
          <c:dLbls>
            <c:dLbl>
              <c:idx val="0"/>
              <c:layout>
                <c:manualLayout>
                  <c:x val="-0.17212694755833727"/>
                  <c:y val="2.4900936055559427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3426398745476999"/>
                      <c:h val="0.24563421828908555"/>
                    </c:manualLayout>
                  </c15:layout>
                </c:ext>
                <c:ext xmlns:c16="http://schemas.microsoft.com/office/drawing/2014/chart" uri="{C3380CC4-5D6E-409C-BE32-E72D297353CC}">
                  <c16:uniqueId val="{00000004-5D40-49FE-A2F3-45CF7F9981A0}"/>
                </c:ext>
              </c:extLst>
            </c:dLbl>
            <c:dLbl>
              <c:idx val="1"/>
              <c:layout>
                <c:manualLayout>
                  <c:x val="0.12706173395246986"/>
                  <c:y val="6.9425127168838391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37222298939935927"/>
                      <c:h val="0.28129793510324486"/>
                    </c:manualLayout>
                  </c15:layout>
                </c:ext>
                <c:ext xmlns:c16="http://schemas.microsoft.com/office/drawing/2014/chart" uri="{C3380CC4-5D6E-409C-BE32-E72D297353CC}">
                  <c16:uniqueId val="{00000001-5D40-49FE-A2F3-45CF7F9981A0}"/>
                </c:ext>
              </c:extLst>
            </c:dLbl>
            <c:dLbl>
              <c:idx val="2"/>
              <c:layout>
                <c:manualLayout>
                  <c:x val="9.4657645974015464E-2"/>
                  <c:y val="-8.4558915754999603E-2"/>
                </c:manualLayout>
              </c:layout>
              <c:tx>
                <c:rich>
                  <a:bodyPr lIns="2">
                    <a:noAutofit/>
                  </a:bodyPr>
                  <a:lstStyle/>
                  <a:p>
                    <a:pPr>
                      <a:defRPr sz="1600">
                        <a:solidFill>
                          <a:srgbClr val="FFFFFF"/>
                        </a:solidFill>
                        <a:latin typeface="+mj-lt"/>
                      </a:defRPr>
                    </a:pPr>
                    <a:r>
                      <a:rPr lang="en-US" sz="1600" dirty="0">
                        <a:solidFill>
                          <a:srgbClr val="FFFFFF"/>
                        </a:solidFill>
                        <a:latin typeface="+mj-lt"/>
                      </a:rPr>
                      <a:t>Healthcare Apps/Devices Not Using Digital Health Data Aggregation Services (260,547 customers)</a:t>
                    </a:r>
                  </a:p>
                  <a:p>
                    <a:pPr>
                      <a:defRPr sz="1600">
                        <a:solidFill>
                          <a:srgbClr val="FFFFFF"/>
                        </a:solidFill>
                        <a:latin typeface="+mj-lt"/>
                      </a:defRPr>
                    </a:pPr>
                    <a:r>
                      <a:rPr lang="en-US" sz="1600" dirty="0">
                        <a:solidFill>
                          <a:srgbClr val="FFFFFF"/>
                        </a:solidFill>
                        <a:latin typeface="+mj-lt"/>
                      </a:rPr>
                      <a:t>97%</a:t>
                    </a:r>
                    <a:endParaRPr lang="en-US" sz="1600" dirty="0"/>
                  </a:p>
                </c:rich>
              </c:tx>
              <c:spPr>
                <a:noFill/>
                <a:ln>
                  <a:noFill/>
                </a:ln>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layout>
                    <c:manualLayout>
                      <c:w val="0.43281109046558258"/>
                      <c:h val="0.45157666132441404"/>
                    </c:manualLayout>
                  </c15:layout>
                  <c15:showDataLabelsRange val="0"/>
                </c:ext>
                <c:ext xmlns:c16="http://schemas.microsoft.com/office/drawing/2014/chart" uri="{C3380CC4-5D6E-409C-BE32-E72D297353CC}">
                  <c16:uniqueId val="{00000003-5D40-49FE-A2F3-45CF7F9981A0}"/>
                </c:ext>
              </c:extLst>
            </c:dLbl>
            <c:spPr>
              <a:noFill/>
              <a:ln>
                <a:noFill/>
              </a:ln>
              <a:effectLst/>
            </c:spPr>
            <c:txPr>
              <a:bodyPr/>
              <a:lstStyle/>
              <a:p>
                <a:pPr>
                  <a:defRPr sz="1600">
                    <a:solidFill>
                      <a:srgbClr val="FFFFFF"/>
                    </a:solidFill>
                    <a:latin typeface="+mj-lt"/>
                  </a:defRPr>
                </a:pPr>
                <a:endParaRPr lang="en-US"/>
              </a:p>
            </c:txPr>
            <c:dLblPos val="bestFit"/>
            <c:showLegendKey val="0"/>
            <c:showVal val="0"/>
            <c:showCatName val="1"/>
            <c:showSerName val="0"/>
            <c:showPercent val="1"/>
            <c:showBubbleSize val="0"/>
            <c:showLeaderLines val="1"/>
            <c:extLst>
              <c:ext xmlns:c15="http://schemas.microsoft.com/office/drawing/2012/chart" uri="{CE6537A1-D6FC-4f65-9D91-7224C49458BB}"/>
            </c:extLst>
          </c:dLbls>
          <c:cat>
            <c:strRef>
              <c:f>Sheet1!$A$48:$A$50</c:f>
              <c:strCache>
                <c:ptCount val="3"/>
                <c:pt idx="0">
                  <c:v>Validic (200 Customers)</c:v>
                </c:pt>
                <c:pt idx="1">
                  <c:v>Human API (8000 Customers)</c:v>
                </c:pt>
                <c:pt idx="2">
                  <c:v>Hospitals/Applications/Devices Not Using Digital Health Data Aggregation Services (260,547 customers)</c:v>
                </c:pt>
              </c:strCache>
            </c:strRef>
          </c:cat>
          <c:val>
            <c:numRef>
              <c:f>Sheet1!$B$48:$B$50</c:f>
              <c:numCache>
                <c:formatCode>#,##0</c:formatCode>
                <c:ptCount val="3"/>
                <c:pt idx="0" formatCode="General">
                  <c:v>200</c:v>
                </c:pt>
                <c:pt idx="1">
                  <c:v>8000</c:v>
                </c:pt>
                <c:pt idx="2">
                  <c:v>260547</c:v>
                </c:pt>
              </c:numCache>
            </c:numRef>
          </c:val>
          <c:extLst>
            <c:ext xmlns:c16="http://schemas.microsoft.com/office/drawing/2014/chart" uri="{C3380CC4-5D6E-409C-BE32-E72D297353CC}">
              <c16:uniqueId val="{00000005-5D40-49FE-A2F3-45CF7F9981A0}"/>
            </c:ext>
          </c:extLst>
        </c:ser>
        <c:ser>
          <c:idx val="1"/>
          <c:order val="1"/>
          <c:tx>
            <c:strRef>
              <c:f>Sheet1!$C$47</c:f>
              <c:strCache>
                <c:ptCount val="1"/>
                <c:pt idx="0">
                  <c:v>Percentage Market Share</c:v>
                </c:pt>
              </c:strCache>
            </c:strRef>
          </c:tx>
          <c:cat>
            <c:strRef>
              <c:f>Sheet1!$A$48:$A$50</c:f>
              <c:strCache>
                <c:ptCount val="3"/>
                <c:pt idx="0">
                  <c:v>Validic (200 Customers)</c:v>
                </c:pt>
                <c:pt idx="1">
                  <c:v>Human API (8000 Customers)</c:v>
                </c:pt>
                <c:pt idx="2">
                  <c:v>Hospitals/Applications/Devices Not Using Digital Health Data Aggregation Services (260,547 customers)</c:v>
                </c:pt>
              </c:strCache>
            </c:strRef>
          </c:cat>
          <c:val>
            <c:numRef>
              <c:f>Sheet1!$C$48:$C$50</c:f>
              <c:numCache>
                <c:formatCode>0.00%</c:formatCode>
                <c:ptCount val="3"/>
                <c:pt idx="0">
                  <c:v>8.0000000000000004E-4</c:v>
                </c:pt>
                <c:pt idx="1">
                  <c:v>3.0700000000000002E-2</c:v>
                </c:pt>
                <c:pt idx="2">
                  <c:v>0.96850000000000003</c:v>
                </c:pt>
              </c:numCache>
            </c:numRef>
          </c:val>
          <c:extLst>
            <c:ext xmlns:c16="http://schemas.microsoft.com/office/drawing/2014/chart" uri="{C3380CC4-5D6E-409C-BE32-E72D297353CC}">
              <c16:uniqueId val="{00000006-5D40-49FE-A2F3-45CF7F9981A0}"/>
            </c:ext>
          </c:extLst>
        </c:ser>
        <c:dLbls>
          <c:showLegendKey val="0"/>
          <c:showVal val="0"/>
          <c:showCatName val="0"/>
          <c:showSerName val="0"/>
          <c:showPercent val="0"/>
          <c:showBubbleSize val="0"/>
          <c:showLeaderLines val="1"/>
        </c:dLbls>
        <c:firstSliceAng val="0"/>
      </c:pieChart>
    </c:plotArea>
    <c:plotVisOnly val="1"/>
    <c:dispBlanksAs val="gap"/>
    <c:showDLblsOverMax val="0"/>
  </c:chart>
  <c:spPr>
    <a:noFill/>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B4F792-90E1-824A-9CD5-64A34A5F0349}"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7986A950-C9E6-7743-A68F-54CAB3F77A74}">
      <dgm:prSet phldrT="[Text]"/>
      <dgm:spPr>
        <a:solidFill>
          <a:srgbClr val="AB2143"/>
        </a:solidFill>
        <a:ln>
          <a:noFill/>
        </a:ln>
      </dgm:spPr>
      <dgm:t>
        <a:bodyPr/>
        <a:lstStyle/>
        <a:p>
          <a:r>
            <a:rPr lang="en-US" dirty="0">
              <a:latin typeface="+mj-lt"/>
            </a:rPr>
            <a:t>268,747 Potential Customers</a:t>
          </a:r>
        </a:p>
      </dgm:t>
    </dgm:pt>
    <dgm:pt modelId="{71CE2B07-BB4D-E545-B7AD-79E03B14F7C9}" type="parTrans" cxnId="{4F7E0BFE-0601-734C-85A3-D6C5848E4402}">
      <dgm:prSet/>
      <dgm:spPr/>
      <dgm:t>
        <a:bodyPr/>
        <a:lstStyle/>
        <a:p>
          <a:endParaRPr lang="en-US"/>
        </a:p>
      </dgm:t>
    </dgm:pt>
    <dgm:pt modelId="{3477092B-FC4B-1F40-A580-741DECC1FA4C}" type="sibTrans" cxnId="{4F7E0BFE-0601-734C-85A3-D6C5848E4402}">
      <dgm:prSet/>
      <dgm:spPr/>
      <dgm:t>
        <a:bodyPr/>
        <a:lstStyle/>
        <a:p>
          <a:endParaRPr lang="en-US"/>
        </a:p>
      </dgm:t>
    </dgm:pt>
    <dgm:pt modelId="{0039B600-BDC0-3244-B89D-58EB78F84688}">
      <dgm:prSet phldrT="[Text]"/>
      <dgm:spPr>
        <a:solidFill>
          <a:srgbClr val="AB2143"/>
        </a:solidFill>
        <a:ln>
          <a:noFill/>
        </a:ln>
      </dgm:spPr>
      <dgm:t>
        <a:bodyPr/>
        <a:lstStyle/>
        <a:p>
          <a:r>
            <a:rPr lang="en-US" dirty="0">
              <a:latin typeface="+mj-lt"/>
            </a:rPr>
            <a:t>97,000 Health and Fitness Applications </a:t>
          </a:r>
        </a:p>
      </dgm:t>
    </dgm:pt>
    <dgm:pt modelId="{D03AC3A1-A523-6A47-BB2B-F939626625A8}" type="parTrans" cxnId="{41601865-C56E-6E42-83D3-34C82AD58A20}">
      <dgm:prSet/>
      <dgm:spPr>
        <a:solidFill>
          <a:srgbClr val="DB940D"/>
        </a:solidFill>
        <a:ln>
          <a:noFill/>
        </a:ln>
      </dgm:spPr>
      <dgm:t>
        <a:bodyPr/>
        <a:lstStyle/>
        <a:p>
          <a:endParaRPr lang="en-US"/>
        </a:p>
      </dgm:t>
    </dgm:pt>
    <dgm:pt modelId="{BC5D83A5-6EA0-304A-A5CA-2DD0DCC78155}" type="sibTrans" cxnId="{41601865-C56E-6E42-83D3-34C82AD58A20}">
      <dgm:prSet/>
      <dgm:spPr/>
      <dgm:t>
        <a:bodyPr/>
        <a:lstStyle/>
        <a:p>
          <a:endParaRPr lang="en-US"/>
        </a:p>
      </dgm:t>
    </dgm:pt>
    <dgm:pt modelId="{73505910-5AC2-3C41-A053-BC3FCDD8F46A}">
      <dgm:prSet phldrT="[Text]"/>
      <dgm:spPr>
        <a:solidFill>
          <a:srgbClr val="AB2143"/>
        </a:solidFill>
        <a:ln>
          <a:noFill/>
        </a:ln>
      </dgm:spPr>
      <dgm:t>
        <a:bodyPr/>
        <a:lstStyle/>
        <a:p>
          <a:r>
            <a:rPr lang="en-US" dirty="0">
              <a:latin typeface="+mj-lt"/>
            </a:rPr>
            <a:t>165 Pharmaceutical Companies</a:t>
          </a:r>
        </a:p>
      </dgm:t>
    </dgm:pt>
    <dgm:pt modelId="{0CE3EBA0-1A80-974D-986D-1DC14D7DD703}" type="parTrans" cxnId="{6E45A429-DAFC-3E4B-8C33-B8DBC284B461}">
      <dgm:prSet/>
      <dgm:spPr>
        <a:solidFill>
          <a:srgbClr val="DB940D"/>
        </a:solidFill>
        <a:ln>
          <a:noFill/>
        </a:ln>
      </dgm:spPr>
      <dgm:t>
        <a:bodyPr/>
        <a:lstStyle/>
        <a:p>
          <a:endParaRPr lang="en-US"/>
        </a:p>
      </dgm:t>
    </dgm:pt>
    <dgm:pt modelId="{BC36BEBA-021E-E748-94DB-CD8F910DC3CC}" type="sibTrans" cxnId="{6E45A429-DAFC-3E4B-8C33-B8DBC284B461}">
      <dgm:prSet/>
      <dgm:spPr/>
      <dgm:t>
        <a:bodyPr/>
        <a:lstStyle/>
        <a:p>
          <a:endParaRPr lang="en-US"/>
        </a:p>
      </dgm:t>
    </dgm:pt>
    <dgm:pt modelId="{0A43E97F-EA47-3A4E-8250-8048866E95AF}">
      <dgm:prSet phldrT="[Text]"/>
      <dgm:spPr>
        <a:solidFill>
          <a:srgbClr val="AB2143"/>
        </a:solidFill>
        <a:ln>
          <a:noFill/>
        </a:ln>
      </dgm:spPr>
      <dgm:t>
        <a:bodyPr/>
        <a:lstStyle/>
        <a:p>
          <a:r>
            <a:rPr lang="en-US" dirty="0">
              <a:latin typeface="+mj-lt"/>
            </a:rPr>
            <a:t>171,582 Hospitals </a:t>
          </a:r>
        </a:p>
      </dgm:t>
    </dgm:pt>
    <dgm:pt modelId="{63CCF1FE-B994-BC49-8EEB-18F3C22719C2}" type="parTrans" cxnId="{42BD17CE-8905-ED44-B792-9B7F75C759F1}">
      <dgm:prSet/>
      <dgm:spPr>
        <a:solidFill>
          <a:srgbClr val="DB940D"/>
        </a:solidFill>
        <a:ln>
          <a:noFill/>
        </a:ln>
      </dgm:spPr>
      <dgm:t>
        <a:bodyPr/>
        <a:lstStyle/>
        <a:p>
          <a:endParaRPr lang="en-US"/>
        </a:p>
      </dgm:t>
    </dgm:pt>
    <dgm:pt modelId="{D5C19E8B-1841-9E4B-B47E-FB890DD9604E}" type="sibTrans" cxnId="{42BD17CE-8905-ED44-B792-9B7F75C759F1}">
      <dgm:prSet/>
      <dgm:spPr/>
      <dgm:t>
        <a:bodyPr/>
        <a:lstStyle/>
        <a:p>
          <a:endParaRPr lang="en-US"/>
        </a:p>
      </dgm:t>
    </dgm:pt>
    <dgm:pt modelId="{39F31C70-EBE6-FE45-BCD0-02E356421B85}" type="pres">
      <dgm:prSet presAssocID="{0BB4F792-90E1-824A-9CD5-64A34A5F0349}" presName="cycle" presStyleCnt="0">
        <dgm:presLayoutVars>
          <dgm:chMax val="1"/>
          <dgm:dir/>
          <dgm:animLvl val="ctr"/>
          <dgm:resizeHandles val="exact"/>
        </dgm:presLayoutVars>
      </dgm:prSet>
      <dgm:spPr/>
    </dgm:pt>
    <dgm:pt modelId="{40A6F5FA-601D-AF42-B9F9-FEC5B69A22B8}" type="pres">
      <dgm:prSet presAssocID="{7986A950-C9E6-7743-A68F-54CAB3F77A74}" presName="centerShape" presStyleLbl="node0" presStyleIdx="0" presStyleCnt="1"/>
      <dgm:spPr/>
    </dgm:pt>
    <dgm:pt modelId="{6EEBCF20-602C-8E4C-B4D4-CA29844CF72C}" type="pres">
      <dgm:prSet presAssocID="{D03AC3A1-A523-6A47-BB2B-F939626625A8}" presName="parTrans" presStyleLbl="bgSibTrans2D1" presStyleIdx="0" presStyleCnt="3"/>
      <dgm:spPr/>
    </dgm:pt>
    <dgm:pt modelId="{07FEF280-C677-E343-8D65-2780612D4104}" type="pres">
      <dgm:prSet presAssocID="{0039B600-BDC0-3244-B89D-58EB78F84688}" presName="node" presStyleLbl="node1" presStyleIdx="0" presStyleCnt="3" custRadScaleRad="100000" custRadScaleInc="0">
        <dgm:presLayoutVars>
          <dgm:bulletEnabled val="1"/>
        </dgm:presLayoutVars>
      </dgm:prSet>
      <dgm:spPr/>
    </dgm:pt>
    <dgm:pt modelId="{5E80A7B2-6784-FC4A-844E-DC78CBE88031}" type="pres">
      <dgm:prSet presAssocID="{0CE3EBA0-1A80-974D-986D-1DC14D7DD703}" presName="parTrans" presStyleLbl="bgSibTrans2D1" presStyleIdx="1" presStyleCnt="3"/>
      <dgm:spPr/>
    </dgm:pt>
    <dgm:pt modelId="{9D172CA5-7CAB-1647-9D57-0AED991B6835}" type="pres">
      <dgm:prSet presAssocID="{73505910-5AC2-3C41-A053-BC3FCDD8F46A}" presName="node" presStyleLbl="node1" presStyleIdx="1" presStyleCnt="3">
        <dgm:presLayoutVars>
          <dgm:bulletEnabled val="1"/>
        </dgm:presLayoutVars>
      </dgm:prSet>
      <dgm:spPr/>
    </dgm:pt>
    <dgm:pt modelId="{36A925A7-6DB0-0F4E-90E5-C3B724DAEBA4}" type="pres">
      <dgm:prSet presAssocID="{63CCF1FE-B994-BC49-8EEB-18F3C22719C2}" presName="parTrans" presStyleLbl="bgSibTrans2D1" presStyleIdx="2" presStyleCnt="3"/>
      <dgm:spPr/>
    </dgm:pt>
    <dgm:pt modelId="{8361D293-4490-874F-B312-9AFA329AB918}" type="pres">
      <dgm:prSet presAssocID="{0A43E97F-EA47-3A4E-8250-8048866E95AF}" presName="node" presStyleLbl="node1" presStyleIdx="2" presStyleCnt="3">
        <dgm:presLayoutVars>
          <dgm:bulletEnabled val="1"/>
        </dgm:presLayoutVars>
      </dgm:prSet>
      <dgm:spPr/>
    </dgm:pt>
  </dgm:ptLst>
  <dgm:cxnLst>
    <dgm:cxn modelId="{7D1B4F00-AF07-C543-A949-41C4CA4A1924}" type="presOf" srcId="{7986A950-C9E6-7743-A68F-54CAB3F77A74}" destId="{40A6F5FA-601D-AF42-B9F9-FEC5B69A22B8}" srcOrd="0" destOrd="0" presId="urn:microsoft.com/office/officeart/2005/8/layout/radial4"/>
    <dgm:cxn modelId="{C721CC18-89A3-884E-B12F-66179E556CAC}" type="presOf" srcId="{0039B600-BDC0-3244-B89D-58EB78F84688}" destId="{07FEF280-C677-E343-8D65-2780612D4104}" srcOrd="0" destOrd="0" presId="urn:microsoft.com/office/officeart/2005/8/layout/radial4"/>
    <dgm:cxn modelId="{6E45A429-DAFC-3E4B-8C33-B8DBC284B461}" srcId="{7986A950-C9E6-7743-A68F-54CAB3F77A74}" destId="{73505910-5AC2-3C41-A053-BC3FCDD8F46A}" srcOrd="1" destOrd="0" parTransId="{0CE3EBA0-1A80-974D-986D-1DC14D7DD703}" sibTransId="{BC36BEBA-021E-E748-94DB-CD8F910DC3CC}"/>
    <dgm:cxn modelId="{C6B33364-1C69-B446-A18F-2BD946EE8414}" type="presOf" srcId="{0A43E97F-EA47-3A4E-8250-8048866E95AF}" destId="{8361D293-4490-874F-B312-9AFA329AB918}" srcOrd="0" destOrd="0" presId="urn:microsoft.com/office/officeart/2005/8/layout/radial4"/>
    <dgm:cxn modelId="{41601865-C56E-6E42-83D3-34C82AD58A20}" srcId="{7986A950-C9E6-7743-A68F-54CAB3F77A74}" destId="{0039B600-BDC0-3244-B89D-58EB78F84688}" srcOrd="0" destOrd="0" parTransId="{D03AC3A1-A523-6A47-BB2B-F939626625A8}" sibTransId="{BC5D83A5-6EA0-304A-A5CA-2DD0DCC78155}"/>
    <dgm:cxn modelId="{59A80E7C-B314-904D-A23B-EAA7B21324D7}" type="presOf" srcId="{73505910-5AC2-3C41-A053-BC3FCDD8F46A}" destId="{9D172CA5-7CAB-1647-9D57-0AED991B6835}" srcOrd="0" destOrd="0" presId="urn:microsoft.com/office/officeart/2005/8/layout/radial4"/>
    <dgm:cxn modelId="{8E84F680-067A-864F-86C2-4D0534805DB6}" type="presOf" srcId="{0CE3EBA0-1A80-974D-986D-1DC14D7DD703}" destId="{5E80A7B2-6784-FC4A-844E-DC78CBE88031}" srcOrd="0" destOrd="0" presId="urn:microsoft.com/office/officeart/2005/8/layout/radial4"/>
    <dgm:cxn modelId="{4F318492-F7B3-2145-B31C-E4CF2CE49272}" type="presOf" srcId="{0BB4F792-90E1-824A-9CD5-64A34A5F0349}" destId="{39F31C70-EBE6-FE45-BCD0-02E356421B85}" srcOrd="0" destOrd="0" presId="urn:microsoft.com/office/officeart/2005/8/layout/radial4"/>
    <dgm:cxn modelId="{42BD17CE-8905-ED44-B792-9B7F75C759F1}" srcId="{7986A950-C9E6-7743-A68F-54CAB3F77A74}" destId="{0A43E97F-EA47-3A4E-8250-8048866E95AF}" srcOrd="2" destOrd="0" parTransId="{63CCF1FE-B994-BC49-8EEB-18F3C22719C2}" sibTransId="{D5C19E8B-1841-9E4B-B47E-FB890DD9604E}"/>
    <dgm:cxn modelId="{7F1D74F3-526E-DC49-90DD-9710FBB61122}" type="presOf" srcId="{63CCF1FE-B994-BC49-8EEB-18F3C22719C2}" destId="{36A925A7-6DB0-0F4E-90E5-C3B724DAEBA4}" srcOrd="0" destOrd="0" presId="urn:microsoft.com/office/officeart/2005/8/layout/radial4"/>
    <dgm:cxn modelId="{CC4E24F6-38E9-9A4F-8E62-7759428C8F79}" type="presOf" srcId="{D03AC3A1-A523-6A47-BB2B-F939626625A8}" destId="{6EEBCF20-602C-8E4C-B4D4-CA29844CF72C}" srcOrd="0" destOrd="0" presId="urn:microsoft.com/office/officeart/2005/8/layout/radial4"/>
    <dgm:cxn modelId="{4F7E0BFE-0601-734C-85A3-D6C5848E4402}" srcId="{0BB4F792-90E1-824A-9CD5-64A34A5F0349}" destId="{7986A950-C9E6-7743-A68F-54CAB3F77A74}" srcOrd="0" destOrd="0" parTransId="{71CE2B07-BB4D-E545-B7AD-79E03B14F7C9}" sibTransId="{3477092B-FC4B-1F40-A580-741DECC1FA4C}"/>
    <dgm:cxn modelId="{915477D6-E613-7141-AF56-129FDF229D25}" type="presParOf" srcId="{39F31C70-EBE6-FE45-BCD0-02E356421B85}" destId="{40A6F5FA-601D-AF42-B9F9-FEC5B69A22B8}" srcOrd="0" destOrd="0" presId="urn:microsoft.com/office/officeart/2005/8/layout/radial4"/>
    <dgm:cxn modelId="{FB81DB6B-3CE3-1B47-8A8B-BF48D8B1345D}" type="presParOf" srcId="{39F31C70-EBE6-FE45-BCD0-02E356421B85}" destId="{6EEBCF20-602C-8E4C-B4D4-CA29844CF72C}" srcOrd="1" destOrd="0" presId="urn:microsoft.com/office/officeart/2005/8/layout/radial4"/>
    <dgm:cxn modelId="{010C7010-C44C-B141-99A7-9CE45AC61303}" type="presParOf" srcId="{39F31C70-EBE6-FE45-BCD0-02E356421B85}" destId="{07FEF280-C677-E343-8D65-2780612D4104}" srcOrd="2" destOrd="0" presId="urn:microsoft.com/office/officeart/2005/8/layout/radial4"/>
    <dgm:cxn modelId="{57FAF07D-9EF6-AB40-977D-6AA31C3F1CE7}" type="presParOf" srcId="{39F31C70-EBE6-FE45-BCD0-02E356421B85}" destId="{5E80A7B2-6784-FC4A-844E-DC78CBE88031}" srcOrd="3" destOrd="0" presId="urn:microsoft.com/office/officeart/2005/8/layout/radial4"/>
    <dgm:cxn modelId="{0CF48293-EC64-E148-9835-3E014DF7D7C0}" type="presParOf" srcId="{39F31C70-EBE6-FE45-BCD0-02E356421B85}" destId="{9D172CA5-7CAB-1647-9D57-0AED991B6835}" srcOrd="4" destOrd="0" presId="urn:microsoft.com/office/officeart/2005/8/layout/radial4"/>
    <dgm:cxn modelId="{C809D44F-D787-F645-9D72-E7DFD44083B0}" type="presParOf" srcId="{39F31C70-EBE6-FE45-BCD0-02E356421B85}" destId="{36A925A7-6DB0-0F4E-90E5-C3B724DAEBA4}" srcOrd="5" destOrd="0" presId="urn:microsoft.com/office/officeart/2005/8/layout/radial4"/>
    <dgm:cxn modelId="{42AA77DD-54A6-AD46-898B-224A9836CA8B}" type="presParOf" srcId="{39F31C70-EBE6-FE45-BCD0-02E356421B85}" destId="{8361D293-4490-874F-B312-9AFA329AB918}" srcOrd="6" destOrd="0" presId="urn:microsoft.com/office/officeart/2005/8/layout/radial4"/>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6F5FA-601D-AF42-B9F9-FEC5B69A22B8}">
      <dsp:nvSpPr>
        <dsp:cNvPr id="0" name=""/>
        <dsp:cNvSpPr/>
      </dsp:nvSpPr>
      <dsp:spPr>
        <a:xfrm>
          <a:off x="1737831" y="2336438"/>
          <a:ext cx="1602931" cy="1602931"/>
        </a:xfrm>
        <a:prstGeom prst="ellipse">
          <a:avLst/>
        </a:prstGeom>
        <a:solidFill>
          <a:srgbClr val="AB2143"/>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j-lt"/>
            </a:rPr>
            <a:t>268,747 Potential Customers</a:t>
          </a:r>
        </a:p>
      </dsp:txBody>
      <dsp:txXfrm>
        <a:off x="1972575" y="2571182"/>
        <a:ext cx="1133443" cy="1133443"/>
      </dsp:txXfrm>
    </dsp:sp>
    <dsp:sp modelId="{6EEBCF20-602C-8E4C-B4D4-CA29844CF72C}">
      <dsp:nvSpPr>
        <dsp:cNvPr id="0" name=""/>
        <dsp:cNvSpPr/>
      </dsp:nvSpPr>
      <dsp:spPr>
        <a:xfrm rot="12900000">
          <a:off x="648008" y="2036793"/>
          <a:ext cx="1289908" cy="456835"/>
        </a:xfrm>
        <a:prstGeom prst="leftArrow">
          <a:avLst>
            <a:gd name="adj1" fmla="val 60000"/>
            <a:gd name="adj2" fmla="val 50000"/>
          </a:avLst>
        </a:prstGeom>
        <a:solidFill>
          <a:srgbClr val="DB940D"/>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FEF280-C677-E343-8D65-2780612D4104}">
      <dsp:nvSpPr>
        <dsp:cNvPr id="0" name=""/>
        <dsp:cNvSpPr/>
      </dsp:nvSpPr>
      <dsp:spPr>
        <a:xfrm>
          <a:off x="3254" y="1286167"/>
          <a:ext cx="1522784" cy="1218227"/>
        </a:xfrm>
        <a:prstGeom prst="roundRect">
          <a:avLst>
            <a:gd name="adj" fmla="val 10000"/>
          </a:avLst>
        </a:prstGeom>
        <a:solidFill>
          <a:srgbClr val="AB2143"/>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97,000 Health and Fitness Applications </a:t>
          </a:r>
        </a:p>
      </dsp:txBody>
      <dsp:txXfrm>
        <a:off x="38935" y="1321848"/>
        <a:ext cx="1451422" cy="1146865"/>
      </dsp:txXfrm>
    </dsp:sp>
    <dsp:sp modelId="{5E80A7B2-6784-FC4A-844E-DC78CBE88031}">
      <dsp:nvSpPr>
        <dsp:cNvPr id="0" name=""/>
        <dsp:cNvSpPr/>
      </dsp:nvSpPr>
      <dsp:spPr>
        <a:xfrm rot="16200000">
          <a:off x="1894342" y="1387993"/>
          <a:ext cx="1289908" cy="456835"/>
        </a:xfrm>
        <a:prstGeom prst="leftArrow">
          <a:avLst>
            <a:gd name="adj1" fmla="val 60000"/>
            <a:gd name="adj2" fmla="val 50000"/>
          </a:avLst>
        </a:prstGeom>
        <a:solidFill>
          <a:srgbClr val="DB940D"/>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D172CA5-7CAB-1647-9D57-0AED991B6835}">
      <dsp:nvSpPr>
        <dsp:cNvPr id="0" name=""/>
        <dsp:cNvSpPr/>
      </dsp:nvSpPr>
      <dsp:spPr>
        <a:xfrm>
          <a:off x="1777904" y="362342"/>
          <a:ext cx="1522784" cy="1218227"/>
        </a:xfrm>
        <a:prstGeom prst="roundRect">
          <a:avLst>
            <a:gd name="adj" fmla="val 10000"/>
          </a:avLst>
        </a:prstGeom>
        <a:solidFill>
          <a:srgbClr val="AB2143"/>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165 Pharmaceutical Companies</a:t>
          </a:r>
        </a:p>
      </dsp:txBody>
      <dsp:txXfrm>
        <a:off x="1813585" y="398023"/>
        <a:ext cx="1451422" cy="1146865"/>
      </dsp:txXfrm>
    </dsp:sp>
    <dsp:sp modelId="{36A925A7-6DB0-0F4E-90E5-C3B724DAEBA4}">
      <dsp:nvSpPr>
        <dsp:cNvPr id="0" name=""/>
        <dsp:cNvSpPr/>
      </dsp:nvSpPr>
      <dsp:spPr>
        <a:xfrm rot="19500000">
          <a:off x="3140677" y="2036793"/>
          <a:ext cx="1289908" cy="456835"/>
        </a:xfrm>
        <a:prstGeom prst="leftArrow">
          <a:avLst>
            <a:gd name="adj1" fmla="val 60000"/>
            <a:gd name="adj2" fmla="val 50000"/>
          </a:avLst>
        </a:prstGeom>
        <a:solidFill>
          <a:srgbClr val="DB940D"/>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361D293-4490-874F-B312-9AFA329AB918}">
      <dsp:nvSpPr>
        <dsp:cNvPr id="0" name=""/>
        <dsp:cNvSpPr/>
      </dsp:nvSpPr>
      <dsp:spPr>
        <a:xfrm>
          <a:off x="3552554" y="1286167"/>
          <a:ext cx="1522784" cy="1218227"/>
        </a:xfrm>
        <a:prstGeom prst="roundRect">
          <a:avLst>
            <a:gd name="adj" fmla="val 10000"/>
          </a:avLst>
        </a:prstGeom>
        <a:solidFill>
          <a:srgbClr val="AB2143"/>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171,582 Hospitals </a:t>
          </a:r>
        </a:p>
      </dsp:txBody>
      <dsp:txXfrm>
        <a:off x="3588235" y="1321848"/>
        <a:ext cx="1451422" cy="1146865"/>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4/4/2022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4/4/2022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creating an open-source platform to determine the effects of every drug, food, and supplement on human health.</a:t>
            </a:r>
          </a:p>
        </p:txBody>
      </p:sp>
      <p:sp>
        <p:nvSpPr>
          <p:cNvPr id="4" name="Slide Number Placeholder 3"/>
          <p:cNvSpPr>
            <a:spLocks noGrp="1"/>
          </p:cNvSpPr>
          <p:nvPr>
            <p:ph type="sldNum" sz="quarter" idx="5"/>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04605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creating an open-source platform to determine the effects of every drug, food, and supplement on human health.</a:t>
            </a:r>
          </a:p>
        </p:txBody>
      </p:sp>
      <p:sp>
        <p:nvSpPr>
          <p:cNvPr id="4" name="Slide Number Placeholder 3"/>
          <p:cNvSpPr>
            <a:spLocks noGrp="1"/>
          </p:cNvSpPr>
          <p:nvPr>
            <p:ph type="sldNum" sz="quarter" idx="5"/>
          </p:nvPr>
        </p:nvSpPr>
        <p:spPr/>
        <p:txBody>
          <a:bodyPr/>
          <a:lstStyle/>
          <a:p>
            <a:fld id="{4CBCEA92-F142-4D57-B507-37BDAF44710C}" type="slidenum">
              <a:rPr lang="en-US" smtClean="0"/>
              <a:t>31</a:t>
            </a:fld>
            <a:endParaRPr lang="en-US"/>
          </a:p>
        </p:txBody>
      </p:sp>
    </p:spTree>
    <p:extLst>
      <p:ext uri="{BB962C8B-B14F-4D97-AF65-F5344CB8AC3E}">
        <p14:creationId xmlns:p14="http://schemas.microsoft.com/office/powerpoint/2010/main" val="3135936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32</a:t>
            </a:fld>
            <a:endParaRPr lang="en-US"/>
          </a:p>
        </p:txBody>
      </p:sp>
    </p:spTree>
    <p:extLst>
      <p:ext uri="{BB962C8B-B14F-4D97-AF65-F5344CB8AC3E}">
        <p14:creationId xmlns:p14="http://schemas.microsoft.com/office/powerpoint/2010/main" val="360202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39</a:t>
            </a:fld>
            <a:endParaRPr lang="en-US"/>
          </a:p>
        </p:txBody>
      </p:sp>
    </p:spTree>
    <p:extLst>
      <p:ext uri="{BB962C8B-B14F-4D97-AF65-F5344CB8AC3E}">
        <p14:creationId xmlns:p14="http://schemas.microsoft.com/office/powerpoint/2010/main" val="1176226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40</a:t>
            </a:fld>
            <a:endParaRPr lang="en-US"/>
          </a:p>
        </p:txBody>
      </p:sp>
    </p:spTree>
    <p:extLst>
      <p:ext uri="{BB962C8B-B14F-4D97-AF65-F5344CB8AC3E}">
        <p14:creationId xmlns:p14="http://schemas.microsoft.com/office/powerpoint/2010/main" val="1376385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41</a:t>
            </a:fld>
            <a:endParaRPr lang="en-US"/>
          </a:p>
        </p:txBody>
      </p:sp>
    </p:spTree>
    <p:extLst>
      <p:ext uri="{BB962C8B-B14F-4D97-AF65-F5344CB8AC3E}">
        <p14:creationId xmlns:p14="http://schemas.microsoft.com/office/powerpoint/2010/main" val="1361335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It's hard to make any progress when we're paying over 350,000 programmers to build the exact same basic functionalities.</a:t>
            </a:r>
          </a:p>
          <a:p>
            <a:endParaRPr lang="en-US" dirty="0"/>
          </a:p>
          <a:p>
            <a:r>
              <a:rPr lang="en-US" dirty="0"/>
              <a:t>By standing on each other's shoulders instead of duplicating work, we can potentially increase the rate of progress by 350,000 times.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WordPress is a great example of how tens of thousands of independent plugin developers benefit from using and contributing to a shared core open-source platform.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42</a:t>
            </a:fld>
            <a:endParaRPr lang="en-US"/>
          </a:p>
        </p:txBody>
      </p:sp>
    </p:spTree>
    <p:extLst>
      <p:ext uri="{BB962C8B-B14F-4D97-AF65-F5344CB8AC3E}">
        <p14:creationId xmlns:p14="http://schemas.microsoft.com/office/powerpoint/2010/main" val="1953353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47</a:t>
            </a:fld>
            <a:endParaRPr lang="en-US"/>
          </a:p>
        </p:txBody>
      </p:sp>
    </p:spTree>
    <p:extLst>
      <p:ext uri="{BB962C8B-B14F-4D97-AF65-F5344CB8AC3E}">
        <p14:creationId xmlns:p14="http://schemas.microsoft.com/office/powerpoint/2010/main" val="2518690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48</a:t>
            </a:fld>
            <a:endParaRPr lang="en-US"/>
          </a:p>
        </p:txBody>
      </p:sp>
    </p:spTree>
    <p:extLst>
      <p:ext uri="{BB962C8B-B14F-4D97-AF65-F5344CB8AC3E}">
        <p14:creationId xmlns:p14="http://schemas.microsoft.com/office/powerpoint/2010/main" val="3250540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816838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61</a:t>
            </a:fld>
            <a:endParaRPr lang="en-US"/>
          </a:p>
        </p:txBody>
      </p:sp>
    </p:spTree>
    <p:extLst>
      <p:ext uri="{BB962C8B-B14F-4D97-AF65-F5344CB8AC3E}">
        <p14:creationId xmlns:p14="http://schemas.microsoft.com/office/powerpoint/2010/main" val="142802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1290371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62</a:t>
            </a:fld>
            <a:endParaRPr lang="en-US"/>
          </a:p>
        </p:txBody>
      </p:sp>
    </p:spTree>
    <p:extLst>
      <p:ext uri="{BB962C8B-B14F-4D97-AF65-F5344CB8AC3E}">
        <p14:creationId xmlns:p14="http://schemas.microsoft.com/office/powerpoint/2010/main" val="142802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Cut to less</a:t>
            </a:r>
            <a:r>
              <a:rPr lang="en-US" sz="1200" b="0" i="0" kern="1200" baseline="0" dirty="0">
                <a:solidFill>
                  <a:schemeClr val="tx1"/>
                </a:solidFill>
                <a:effectLst/>
                <a:latin typeface="+mn-lt"/>
                <a:ea typeface="+mn-ea"/>
                <a:cs typeface="+mn-cs"/>
              </a:rPr>
              <a:t> than </a:t>
            </a:r>
          </a:p>
          <a:p>
            <a:pPr rtl="0"/>
            <a:r>
              <a:rPr lang="en-US" sz="1200" b="0" i="0" kern="1200" baseline="0" dirty="0">
                <a:solidFill>
                  <a:schemeClr val="tx1"/>
                </a:solidFill>
                <a:effectLst/>
                <a:latin typeface="+mn-lt"/>
                <a:ea typeface="+mn-ea"/>
                <a:cs typeface="+mn-cs"/>
              </a:rPr>
              <a:t>Faster (see tape)</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Should be at 6:00 here</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Limit to </a:t>
            </a:r>
          </a:p>
          <a:p>
            <a:pPr rtl="0"/>
            <a:r>
              <a:rPr lang="en-US" sz="1200" b="0" i="0" kern="1200" dirty="0">
                <a:solidFill>
                  <a:schemeClr val="tx1"/>
                </a:solidFill>
                <a:effectLst/>
                <a:latin typeface="+mn-lt"/>
                <a:ea typeface="+mn-ea"/>
                <a:cs typeface="+mn-cs"/>
              </a:rPr>
              <a:t>Leave numbers out</a:t>
            </a:r>
            <a:r>
              <a:rPr lang="en-US" sz="1200" b="0" i="0" kern="1200" baseline="0" dirty="0">
                <a:solidFill>
                  <a:schemeClr val="tx1"/>
                </a:solidFill>
                <a:effectLst/>
                <a:latin typeface="+mn-lt"/>
                <a:ea typeface="+mn-ea"/>
                <a:cs typeface="+mn-cs"/>
              </a:rPr>
              <a:t> of dictation</a:t>
            </a:r>
          </a:p>
          <a:p>
            <a:pPr rtl="0"/>
            <a:r>
              <a:rPr lang="en-US" sz="1200" b="0" i="0" kern="1200" baseline="0" dirty="0">
                <a:solidFill>
                  <a:schemeClr val="tx1"/>
                </a:solidFill>
                <a:effectLst/>
                <a:latin typeface="+mn-lt"/>
                <a:ea typeface="+mn-ea"/>
                <a:cs typeface="+mn-cs"/>
              </a:rPr>
              <a:t>Introduce Renato – 1:45</a:t>
            </a:r>
          </a:p>
          <a:p>
            <a:pPr rtl="0"/>
            <a:endParaRPr lang="en-US" sz="1200" b="0" i="0" kern="1200" baseline="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Who Will Pay,</a:t>
            </a:r>
            <a:r>
              <a:rPr lang="en-US" sz="1200" b="0" i="0" kern="1200" baseline="0" dirty="0">
                <a:solidFill>
                  <a:schemeClr val="tx1"/>
                </a:solidFill>
                <a:effectLst/>
                <a:latin typeface="+mn-lt"/>
                <a:ea typeface="+mn-ea"/>
                <a:cs typeface="+mn-cs"/>
              </a:rPr>
              <a:t> 6 segments</a:t>
            </a:r>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Developers</a:t>
            </a:r>
          </a:p>
          <a:p>
            <a:pPr rtl="0"/>
            <a:r>
              <a:rPr lang="en-US" sz="1200" b="0" i="0" kern="1200" dirty="0">
                <a:solidFill>
                  <a:schemeClr val="tx1"/>
                </a:solidFill>
                <a:effectLst/>
                <a:latin typeface="+mn-lt"/>
                <a:ea typeface="+mn-ea"/>
                <a:cs typeface="+mn-cs"/>
              </a:rPr>
              <a:t>There</a:t>
            </a:r>
            <a:r>
              <a:rPr lang="en-US" sz="1200" b="0" i="0" kern="1200" baseline="0" dirty="0">
                <a:solidFill>
                  <a:schemeClr val="tx1"/>
                </a:solidFill>
                <a:effectLst/>
                <a:latin typeface="+mn-lt"/>
                <a:ea typeface="+mn-ea"/>
                <a:cs typeface="+mn-cs"/>
              </a:rPr>
              <a:t> are 97,000 health apps which can</a:t>
            </a:r>
            <a:r>
              <a:rPr lang="en-US" sz="1200" b="0" i="0" kern="1200" dirty="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Researchers</a:t>
            </a:r>
          </a:p>
          <a:p>
            <a:pPr rtl="0"/>
            <a:r>
              <a:rPr lang="en-US" sz="1200" b="0" i="0" kern="1200" dirty="0">
                <a:solidFill>
                  <a:schemeClr val="tx1"/>
                </a:solidFill>
                <a:effectLst/>
                <a:latin typeface="+mn-lt"/>
                <a:ea typeface="+mn-ea"/>
                <a:cs typeface="+mn-cs"/>
              </a:rPr>
              <a:t>It currently costs</a:t>
            </a:r>
            <a:r>
              <a:rPr lang="en-US" sz="1200" b="0" i="0" kern="1200" baseline="0" dirty="0">
                <a:solidFill>
                  <a:schemeClr val="tx1"/>
                </a:solidFill>
                <a:effectLst/>
                <a:latin typeface="+mn-lt"/>
                <a:ea typeface="+mn-ea"/>
                <a:cs typeface="+mn-cs"/>
              </a:rPr>
              <a:t> $48k per subject in a phase 3 clinical trial.  </a:t>
            </a:r>
            <a:r>
              <a:rPr lang="en-US" sz="1200" b="0" i="0" kern="1200" dirty="0">
                <a:solidFill>
                  <a:schemeClr val="tx1"/>
                </a:solidFill>
                <a:effectLst/>
                <a:latin typeface="+mn-lt"/>
                <a:ea typeface="+mn-ea"/>
                <a:cs typeface="+mn-cs"/>
              </a:rPr>
              <a:t>Instead of spending months gathering</a:t>
            </a:r>
            <a:r>
              <a:rPr lang="en-US" sz="1200" b="0" i="0" kern="1200" baseline="0" dirty="0">
                <a:solidFill>
                  <a:schemeClr val="tx1"/>
                </a:solidFill>
                <a:effectLst/>
                <a:latin typeface="+mn-lt"/>
                <a:ea typeface="+mn-ea"/>
                <a:cs typeface="+mn-cs"/>
              </a:rPr>
              <a:t> data, 7 million researchers can create a shareable </a:t>
            </a:r>
            <a:r>
              <a:rPr lang="en-US" sz="1200" b="0" i="0" kern="1200" baseline="0" dirty="0" err="1">
                <a:solidFill>
                  <a:schemeClr val="tx1"/>
                </a:solidFill>
                <a:effectLst/>
                <a:latin typeface="+mn-lt"/>
                <a:ea typeface="+mn-ea"/>
                <a:cs typeface="+mn-cs"/>
              </a:rPr>
              <a:t>url</a:t>
            </a:r>
            <a:r>
              <a:rPr lang="en-US" sz="1200" b="0" i="0" kern="1200" baseline="0" dirty="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Patients</a:t>
            </a:r>
          </a:p>
          <a:p>
            <a:pPr rtl="0"/>
            <a:r>
              <a:rPr lang="en-US" sz="1200" b="0" i="0" kern="1200" dirty="0">
                <a:solidFill>
                  <a:schemeClr val="tx1"/>
                </a:solidFill>
                <a:effectLst/>
                <a:latin typeface="+mn-lt"/>
                <a:ea typeface="+mn-ea"/>
                <a:cs typeface="+mn-cs"/>
              </a:rPr>
              <a:t>1.3 billion people managing chronic illnesses can user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Health Insurers</a:t>
            </a:r>
            <a:r>
              <a:rPr lang="en-US" sz="1200" b="0" i="0" kern="1200" baseline="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Pharmaceutical</a:t>
            </a:r>
            <a:r>
              <a:rPr lang="en-US" sz="1200" b="0" i="0" kern="1200" baseline="0" dirty="0">
                <a:solidFill>
                  <a:schemeClr val="tx1"/>
                </a:solidFill>
                <a:effectLst/>
                <a:latin typeface="+mn-lt"/>
                <a:ea typeface="+mn-ea"/>
                <a:cs typeface="+mn-cs"/>
              </a:rPr>
              <a:t> Companies</a:t>
            </a:r>
          </a:p>
          <a:p>
            <a:pPr rtl="0"/>
            <a:r>
              <a:rPr lang="en-US" sz="1200" b="0" i="0" u="none" strike="noStrike" kern="1200" dirty="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dirty="0">
              <a:effectLst/>
            </a:endParaRPr>
          </a:p>
          <a:p>
            <a:br>
              <a:rPr lang="en-US" b="0" dirty="0">
                <a:effectLst/>
              </a:rPr>
            </a:br>
            <a:r>
              <a:rPr lang="en-US" sz="1200" b="0" i="0" u="none" strike="noStrike" kern="1200" dirty="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Healthcare Providers</a:t>
            </a:r>
          </a:p>
          <a:p>
            <a:pPr rtl="0"/>
            <a:r>
              <a:rPr lang="en-US" sz="1200" b="0" i="0" kern="1200" dirty="0">
                <a:solidFill>
                  <a:schemeClr val="tx1"/>
                </a:solidFill>
                <a:effectLst/>
                <a:latin typeface="+mn-lt"/>
                <a:ea typeface="+mn-ea"/>
                <a:cs typeface="+mn-cs"/>
              </a:rPr>
              <a:t>A dashboard visualizing all factors in a patient’s health can then help doctors formulate an informed care plan.</a:t>
            </a:r>
          </a:p>
          <a:p>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63</a:t>
            </a:fld>
            <a:endParaRPr lang="en-US"/>
          </a:p>
        </p:txBody>
      </p:sp>
    </p:spTree>
    <p:extLst>
      <p:ext uri="{BB962C8B-B14F-4D97-AF65-F5344CB8AC3E}">
        <p14:creationId xmlns:p14="http://schemas.microsoft.com/office/powerpoint/2010/main" val="108022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64</a:t>
            </a:fld>
            <a:endParaRPr lang="en-US"/>
          </a:p>
        </p:txBody>
      </p:sp>
    </p:spTree>
    <p:extLst>
      <p:ext uri="{BB962C8B-B14F-4D97-AF65-F5344CB8AC3E}">
        <p14:creationId xmlns:p14="http://schemas.microsoft.com/office/powerpoint/2010/main" val="4072539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them with a platform for recruiting new users, storing their data, and analyzing it. So they can do what currently takes months in a matter of hours.</a:t>
            </a:r>
          </a:p>
        </p:txBody>
      </p:sp>
      <p:sp>
        <p:nvSpPr>
          <p:cNvPr id="4" name="Slide Number Placeholder 3"/>
          <p:cNvSpPr>
            <a:spLocks noGrp="1"/>
          </p:cNvSpPr>
          <p:nvPr>
            <p:ph type="sldNum" sz="quarter" idx="10"/>
          </p:nvPr>
        </p:nvSpPr>
        <p:spPr/>
        <p:txBody>
          <a:bodyPr/>
          <a:lstStyle/>
          <a:p>
            <a:fld id="{0D21FD99-CF01-4548-8FAD-2C9397742E54}" type="slidenum">
              <a:rPr lang="en-US" smtClean="0"/>
              <a:t>65</a:t>
            </a:fld>
            <a:endParaRPr lang="en-US"/>
          </a:p>
        </p:txBody>
      </p:sp>
    </p:spTree>
    <p:extLst>
      <p:ext uri="{BB962C8B-B14F-4D97-AF65-F5344CB8AC3E}">
        <p14:creationId xmlns:p14="http://schemas.microsoft.com/office/powerpoint/2010/main" val="2508905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solidFill>
                  <a:schemeClr val="dk1"/>
                </a:solidFill>
              </a:rPr>
              <a:t>QuantiModo has been contacted by several website and app developers such as Healclick.com and SoundMindZ.com. These companies need connectors to pull in data and the statistical power to mine and derive insights from theses data.  QuantiModo will provide this service without increasing operating costs while gaining actionable data and exposure. </a:t>
            </a:r>
          </a:p>
          <a:p>
            <a:pPr rtl="0">
              <a:spcBef>
                <a:spcPts val="0"/>
              </a:spcBef>
              <a:buNone/>
            </a:pPr>
            <a:endParaRPr>
              <a:solidFill>
                <a:schemeClr val="dk1"/>
              </a:solidFill>
            </a:endParaRPr>
          </a:p>
          <a:p>
            <a:pPr lvl="0" rtl="0">
              <a:lnSpc>
                <a:spcPct val="115000"/>
              </a:lnSpc>
              <a:spcBef>
                <a:spcPts val="0"/>
              </a:spcBef>
              <a:buNone/>
            </a:pPr>
            <a:r>
              <a:rPr lang="en">
                <a:solidFill>
                  <a:schemeClr val="dk1"/>
                </a:solidFill>
              </a:rPr>
              <a:t>By supplying an Application Programming Interface that is easy to use, conforms to established industry guidelines for information and security, as well as supplying App templates for users to use in building applications, QuantiModo will enable an accessible monetization platform for application writers, furthering the acceptance of QuantiModo’s model and boosting the user base numbers. We have developed Android and JavaScript software development kits (SDK’s) to allow any developer to easily implement QuantiModo support into any other application. </a:t>
            </a:r>
          </a:p>
          <a:p>
            <a:pPr>
              <a:spcBef>
                <a:spcPts val="0"/>
              </a:spcBef>
              <a:buNone/>
            </a:pPr>
            <a:endParaRPr>
              <a:solidFill>
                <a:schemeClr val="dk1"/>
              </a:solidFill>
            </a:endParaRPr>
          </a:p>
        </p:txBody>
      </p:sp>
    </p:spTree>
    <p:extLst>
      <p:ext uri="{BB962C8B-B14F-4D97-AF65-F5344CB8AC3E}">
        <p14:creationId xmlns:p14="http://schemas.microsoft.com/office/powerpoint/2010/main" val="4288788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We have 6 different segments with 6 different</a:t>
            </a:r>
            <a:r>
              <a:rPr lang="en-US" sz="1200" b="0" i="0" kern="1200" baseline="0" dirty="0">
                <a:solidFill>
                  <a:schemeClr val="tx1"/>
                </a:solidFill>
                <a:effectLst/>
                <a:latin typeface="+mn-lt"/>
                <a:ea typeface="+mn-ea"/>
                <a:cs typeface="+mn-cs"/>
              </a:rPr>
              <a:t> pricing models…</a:t>
            </a:r>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The digital health space</a:t>
            </a:r>
            <a:r>
              <a:rPr lang="en-US" sz="1200" b="0" i="0" kern="1200" baseline="0" dirty="0">
                <a:solidFill>
                  <a:schemeClr val="tx1"/>
                </a:solidFill>
                <a:effectLst/>
                <a:latin typeface="+mn-lt"/>
                <a:ea typeface="+mn-ea"/>
                <a:cs typeface="+mn-cs"/>
              </a:rPr>
              <a:t> has been growing with a massive 50% compound annual growth rate.  </a:t>
            </a:r>
            <a:r>
              <a:rPr lang="en-US" sz="1200" b="0" i="0" kern="1200" dirty="0">
                <a:solidFill>
                  <a:schemeClr val="tx1"/>
                </a:solidFill>
                <a:effectLst/>
                <a:latin typeface="+mn-lt"/>
                <a:ea typeface="+mn-ea"/>
                <a:cs typeface="+mn-cs"/>
              </a:rPr>
              <a:t>The healthcar</a:t>
            </a:r>
            <a:r>
              <a:rPr lang="en-US" sz="1200" b="0" i="0" kern="1200" baseline="0" dirty="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dirty="0">
              <a:solidFill>
                <a:schemeClr val="tx1"/>
              </a:solidFill>
              <a:effectLst/>
              <a:latin typeface="+mn-lt"/>
              <a:ea typeface="+mn-ea"/>
              <a:cs typeface="+mn-cs"/>
            </a:endParaRPr>
          </a:p>
          <a:p>
            <a:pPr rtl="0"/>
            <a:r>
              <a:rPr lang="en-US" sz="1200" b="0" i="0" kern="1200" baseline="0" dirty="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613 million people are tracking a health indicator.  </a:t>
            </a:r>
          </a:p>
          <a:p>
            <a:pPr rtl="0"/>
            <a:endParaRPr lang="en-US" sz="1200" b="0" i="0" kern="1200" baseline="0" dirty="0">
              <a:solidFill>
                <a:schemeClr val="tx1"/>
              </a:solidFill>
              <a:effectLst/>
              <a:latin typeface="+mn-lt"/>
              <a:ea typeface="+mn-ea"/>
              <a:cs typeface="+mn-cs"/>
            </a:endParaRPr>
          </a:p>
          <a:p>
            <a:pPr rtl="0"/>
            <a:r>
              <a:rPr lang="en-US" sz="1200" b="0" i="0" kern="1200" baseline="0" dirty="0">
                <a:solidFill>
                  <a:schemeClr val="tx1"/>
                </a:solidFill>
                <a:effectLst/>
                <a:latin typeface="+mn-lt"/>
                <a:ea typeface="+mn-ea"/>
                <a:cs typeface="+mn-cs"/>
              </a:rPr>
              <a:t>$3 per individual per year produces a $1.8 billion dollar total addressable market for QuantiModo.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67</a:t>
            </a:fld>
            <a:endParaRPr lang="en-US"/>
          </a:p>
        </p:txBody>
      </p:sp>
    </p:spTree>
    <p:extLst>
      <p:ext uri="{BB962C8B-B14F-4D97-AF65-F5344CB8AC3E}">
        <p14:creationId xmlns:p14="http://schemas.microsoft.com/office/powerpoint/2010/main" val="356029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144266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3638825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It's hard to make any progress when we're paying over 350,000 programmers to build the exact same basic functionalities.</a:t>
            </a:r>
          </a:p>
          <a:p>
            <a:endParaRPr lang="en-US" dirty="0"/>
          </a:p>
          <a:p>
            <a:r>
              <a:rPr lang="en-US" dirty="0"/>
              <a:t>By standing on each other's shoulders instead of duplicating work, we can potentially increase the rate of progress by 350,000 times.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WordPress is a great example of how tens of thousands of independent plugin developers benefit from using and contributing to a shared core open-source platform.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368139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17</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18</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48A87A34-81AB-432B-8DAE-1953F412C126}" type="datetimeFigureOut">
              <a:rPr lang="en-US" smtClean="0"/>
              <a:t>4/4/2022</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4/4/2022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35383" y="225269"/>
            <a:ext cx="10972800" cy="797999"/>
          </a:xfrm>
          <a:prstGeom prst="rect">
            <a:avLst/>
          </a:prstGeom>
        </p:spPr>
        <p:txBody>
          <a:bodyPr lIns="91425" tIns="91425" rIns="91425" bIns="91425" anchor="b" anchorCtr="0"/>
          <a:lstStyle>
            <a:lvl1pPr algn="ctr" rtl="0">
              <a:spcBef>
                <a:spcPts val="0"/>
              </a:spcBef>
              <a:buFont typeface="News Cycle"/>
              <a:buAutoNum type="arabicPeriod"/>
              <a:defRPr sz="6400">
                <a:solidFill>
                  <a:srgbClr val="434343"/>
                </a:solidFill>
                <a:latin typeface="News Cycle"/>
                <a:ea typeface="News Cycle"/>
                <a:cs typeface="News Cycle"/>
                <a:sym typeface="News Cycle"/>
              </a:defRPr>
            </a:lvl1pPr>
            <a:lvl2pPr rtl="0">
              <a:spcBef>
                <a:spcPts val="0"/>
              </a:spcBef>
              <a:buAutoNum type="arabicPeriod"/>
              <a:defRPr/>
            </a:lvl2pPr>
            <a:lvl3pPr rtl="0">
              <a:spcBef>
                <a:spcPts val="0"/>
              </a:spcBef>
              <a:buAutoNum type="arabicPeriod"/>
              <a:defRPr/>
            </a:lvl3pPr>
            <a:lvl4pPr rtl="0">
              <a:spcBef>
                <a:spcPts val="0"/>
              </a:spcBef>
              <a:buAutoNum type="arabicPeriod"/>
              <a:defRPr/>
            </a:lvl4pPr>
            <a:lvl5pPr rtl="0">
              <a:spcBef>
                <a:spcPts val="0"/>
              </a:spcBef>
              <a:buAutoNum type="arabicPeriod"/>
              <a:defRPr/>
            </a:lvl5pPr>
            <a:lvl6pPr rtl="0">
              <a:spcBef>
                <a:spcPts val="0"/>
              </a:spcBef>
              <a:buAutoNum type="arabicPeriod"/>
              <a:defRPr/>
            </a:lvl6pPr>
            <a:lvl7pPr rtl="0">
              <a:spcBef>
                <a:spcPts val="0"/>
              </a:spcBef>
              <a:buAutoNum type="arabicPeriod"/>
              <a:defRPr/>
            </a:lvl7pPr>
            <a:lvl8pPr rtl="0">
              <a:spcBef>
                <a:spcPts val="0"/>
              </a:spcBef>
              <a:buAutoNum type="arabicPeriod"/>
              <a:defRPr/>
            </a:lvl8pPr>
            <a:lvl9pPr rtl="0">
              <a:spcBef>
                <a:spcPts val="0"/>
              </a:spcBef>
              <a:buAutoNum type="arabicPeriod"/>
              <a:defRPr/>
            </a:lvl9pPr>
          </a:lstStyle>
          <a:p>
            <a:endParaRPr/>
          </a:p>
        </p:txBody>
      </p:sp>
      <p:sp>
        <p:nvSpPr>
          <p:cNvPr id="12" name="Shape 12"/>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rtl="0">
              <a:spcBef>
                <a:spcPts val="0"/>
              </a:spcBef>
              <a:defRPr>
                <a:latin typeface="News Cycle"/>
                <a:ea typeface="News Cycle"/>
                <a:cs typeface="News Cycle"/>
                <a:sym typeface="News Cycl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39626282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4/4/2022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4/4/2022</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4/4/2022</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4/4/2022</a:t>
            </a:fld>
            <a:endParaRPr lang="en-US"/>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0991850" y="6428035"/>
            <a:ext cx="1077883" cy="365125"/>
          </a:xfrm>
          <a:prstGeom prst="rect">
            <a:avLst/>
          </a:prstGeom>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4/4/2022</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846D56A0-8B78-49B7-A038-B8F1B412CE95}" type="datetimeFigureOut">
              <a:rPr lang="en-US" smtClean="0"/>
              <a:t>4/4/2022</a:t>
            </a:fld>
            <a:endParaRPr lang="en-US"/>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10991850" y="6428035"/>
            <a:ext cx="1077883" cy="365125"/>
          </a:xfrm>
          <a:prstGeom prst="rect">
            <a:avLst/>
          </a:prstGeom>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4/4/2022</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4/4/2022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18395" cy="764155"/>
          </a:xfrm>
          <a:prstGeom prst="rect">
            <a:avLst/>
          </a:prstGeom>
        </p:spPr>
        <p:txBody>
          <a:bodyPr vert="horz" lIns="91440" tIns="45720" rIns="91440" bIns="45720" rtlCol="0" anchor="b">
            <a:normAutofit/>
          </a:bodyPr>
          <a:lstStyle/>
          <a:p>
            <a:r>
              <a:rPr lang="en-US" dirty="0"/>
              <a:t>Click to edit Master title style</a:t>
            </a:r>
          </a:p>
        </p:txBody>
      </p: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8" name="TextBox 7">
            <a:extLst>
              <a:ext uri="{FF2B5EF4-FFF2-40B4-BE49-F238E27FC236}">
                <a16:creationId xmlns:a16="http://schemas.microsoft.com/office/drawing/2014/main" id="{B18585C4-CD5B-4102-BE8E-4C68A9D4EA1B}"/>
              </a:ext>
            </a:extLst>
          </p:cNvPr>
          <p:cNvSpPr txBox="1"/>
          <p:nvPr userDrawn="1"/>
        </p:nvSpPr>
        <p:spPr>
          <a:xfrm>
            <a:off x="10972800" y="6457949"/>
            <a:ext cx="1219200"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THICCCBOI Light" panose="00000400000000000000" pitchFamily="2" charset="0"/>
              </a:rPr>
              <a:t>CureDAO.org</a:t>
            </a:r>
          </a:p>
          <a:p>
            <a:endParaRPr lang="en-US" dirty="0">
              <a:latin typeface="THICCCBOI Light" panose="00000400000000000000" pitchFamily="2"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 id="2147484112" r:id="rId12"/>
    <p:sldLayoutId id="2147483679" r:id="rId13"/>
    <p:sldLayoutId id="2147484113" r:id="rId14"/>
    <p:sldLayoutId id="2147484098" r:id="rId15"/>
    <p:sldLayoutId id="2147483677" r:id="rId16"/>
    <p:sldLayoutId id="2147484141" r:id="rId17"/>
  </p:sldLayoutIdLst>
  <p:hf hdr="0" dt="0"/>
  <p:txStyles>
    <p:titleStyle>
      <a:lvl1pPr algn="l" defTabSz="914400" rtl="0" eaLnBrk="1" latinLnBrk="0" hangingPunct="1">
        <a:lnSpc>
          <a:spcPct val="85000"/>
        </a:lnSpc>
        <a:spcBef>
          <a:spcPct val="0"/>
        </a:spcBef>
        <a:buNone/>
        <a:defRPr sz="4800" kern="1200" spc="-50" baseline="0">
          <a:solidFill>
            <a:schemeClr val="bg1"/>
          </a:solidFill>
          <a:latin typeface="THICCCBOI" panose="00000800000000000000" pitchFamily="2"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34.jpe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1.xml"/><Relationship Id="rId7"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58.jpg"/><Relationship Id="rId7" Type="http://schemas.openxmlformats.org/officeDocument/2006/relationships/chart" Target="../charts/chart1.xml"/><Relationship Id="rId12"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1.jpg"/><Relationship Id="rId11" Type="http://schemas.openxmlformats.org/officeDocument/2006/relationships/diagramColors" Target="../diagrams/colors1.xml"/><Relationship Id="rId5" Type="http://schemas.openxmlformats.org/officeDocument/2006/relationships/image" Target="../media/image60.jpg"/><Relationship Id="rId10" Type="http://schemas.openxmlformats.org/officeDocument/2006/relationships/diagramQuickStyle" Target="../diagrams/quickStyle1.xml"/><Relationship Id="rId4" Type="http://schemas.openxmlformats.org/officeDocument/2006/relationships/image" Target="../media/image59.jpg"/><Relationship Id="rId9"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6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4.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3.png"/><Relationship Id="rId5" Type="http://schemas.openxmlformats.org/officeDocument/2006/relationships/image" Target="../media/image57.png"/><Relationship Id="rId4"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74BC0E0-EFB7-4165-B701-FD0EB82C5021}"/>
              </a:ext>
            </a:extLst>
          </p:cNvPr>
          <p:cNvPicPr>
            <a:picLocks noChangeAspect="1"/>
          </p:cNvPicPr>
          <p:nvPr/>
        </p:nvPicPr>
        <p:blipFill rotWithShape="1">
          <a:blip r:embed="rId3"/>
          <a:srcRect l="3197" r="3913" b="-1"/>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41A6F43C-C2DC-4FFA-80FB-55AF89F2CA45}"/>
              </a:ext>
            </a:extLst>
          </p:cNvPr>
          <p:cNvPicPr>
            <a:picLocks noChangeAspect="1"/>
          </p:cNvPicPr>
          <p:nvPr/>
        </p:nvPicPr>
        <p:blipFill rotWithShape="1">
          <a:blip r:embed="rId4"/>
          <a:srcRect l="9045" t="2165" r="9045" b="2165"/>
          <a:stretch/>
        </p:blipFill>
        <p:spPr>
          <a:xfrm>
            <a:off x="0" y="0"/>
            <a:ext cx="12188825" cy="6857990"/>
          </a:xfrm>
          <a:prstGeom prst="rect">
            <a:avLst/>
          </a:prstGeom>
        </p:spPr>
      </p:pic>
    </p:spTree>
    <p:extLst>
      <p:ext uri="{BB962C8B-B14F-4D97-AF65-F5344CB8AC3E}">
        <p14:creationId xmlns:p14="http://schemas.microsoft.com/office/powerpoint/2010/main" val="2683947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4B82732-A4F3-422B-9541-20AC50381F75}"/>
              </a:ext>
            </a:extLst>
          </p:cNvPr>
          <p:cNvPicPr>
            <a:picLocks noChangeAspect="1"/>
          </p:cNvPicPr>
          <p:nvPr/>
        </p:nvPicPr>
        <p:blipFill rotWithShape="1">
          <a:blip r:embed="rId3"/>
          <a:srcRect l="48793" t="6218" r="11312" b="12303"/>
          <a:stretch/>
        </p:blipFill>
        <p:spPr>
          <a:xfrm>
            <a:off x="8909780" y="3679072"/>
            <a:ext cx="2414995" cy="2617029"/>
          </a:xfrm>
          <a:prstGeom prst="rect">
            <a:avLst/>
          </a:prstGeom>
        </p:spPr>
      </p:pic>
      <p:pic>
        <p:nvPicPr>
          <p:cNvPr id="9" name="Picture 8" descr="A picture containing text, electronics, calculator&#10;&#10;Description automatically generated">
            <a:extLst>
              <a:ext uri="{FF2B5EF4-FFF2-40B4-BE49-F238E27FC236}">
                <a16:creationId xmlns:a16="http://schemas.microsoft.com/office/drawing/2014/main" id="{D5B0CE23-0A6D-4A2F-B77D-D99886FEE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523" y="3556727"/>
            <a:ext cx="3002976" cy="2861720"/>
          </a:xfrm>
          <a:prstGeom prst="rect">
            <a:avLst/>
          </a:prstGeom>
          <a:effectLst>
            <a:outerShdw blurRad="50800" dist="38100" dir="2700000" algn="tl" rotWithShape="0">
              <a:prstClr val="black">
                <a:alpha val="40000"/>
              </a:prstClr>
            </a:outerShdw>
          </a:effectLst>
        </p:spPr>
      </p:pic>
      <p:pic>
        <p:nvPicPr>
          <p:cNvPr id="11" name="Picture 10" descr="A screenshot of a phone&#10;&#10;Description automatically generated with low confidence">
            <a:extLst>
              <a:ext uri="{FF2B5EF4-FFF2-40B4-BE49-F238E27FC236}">
                <a16:creationId xmlns:a16="http://schemas.microsoft.com/office/drawing/2014/main" id="{4ABBCE0F-28D5-4CC3-A86A-77D6631E2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6" y="3556727"/>
            <a:ext cx="3002976" cy="2861720"/>
          </a:xfrm>
          <a:prstGeom prst="rect">
            <a:avLst/>
          </a:prstGeom>
        </p:spPr>
      </p:pic>
      <p:sp>
        <p:nvSpPr>
          <p:cNvPr id="14" name="TextBox 13">
            <a:extLst>
              <a:ext uri="{FF2B5EF4-FFF2-40B4-BE49-F238E27FC236}">
                <a16:creationId xmlns:a16="http://schemas.microsoft.com/office/drawing/2014/main" id="{8ECE5369-7F84-404D-BD9C-9318E8CE79B9}"/>
              </a:ext>
            </a:extLst>
          </p:cNvPr>
          <p:cNvSpPr txBox="1"/>
          <p:nvPr/>
        </p:nvSpPr>
        <p:spPr>
          <a:xfrm>
            <a:off x="3603634" y="4155364"/>
            <a:ext cx="524247" cy="1569660"/>
          </a:xfrm>
          <a:prstGeom prst="rect">
            <a:avLst/>
          </a:prstGeom>
          <a:noFill/>
        </p:spPr>
        <p:txBody>
          <a:bodyPr wrap="square" rtlCol="0">
            <a:spAutoFit/>
          </a:bodyPr>
          <a:lstStyle/>
          <a:p>
            <a:r>
              <a:rPr lang="en-US" sz="9600" b="1" spc="50" dirty="0">
                <a:ln w="0"/>
                <a:solidFill>
                  <a:schemeClr val="bg2"/>
                </a:solidFill>
                <a:effectLst>
                  <a:innerShdw blurRad="63500" dist="50800" dir="13500000">
                    <a:srgbClr val="000000">
                      <a:alpha val="50000"/>
                    </a:srgbClr>
                  </a:innerShdw>
                </a:effectLst>
                <a:latin typeface="THICCCBOI" panose="00000800000000000000" pitchFamily="2" charset="0"/>
              </a:rPr>
              <a:t>+</a:t>
            </a:r>
            <a:endParaRPr lang="en-US" sz="9600" dirty="0">
              <a:solidFill>
                <a:schemeClr val="bg1"/>
              </a:solidFill>
              <a:latin typeface="THICCCBOI" panose="00000800000000000000" pitchFamily="2" charset="0"/>
            </a:endParaRPr>
          </a:p>
        </p:txBody>
      </p:sp>
      <p:sp>
        <p:nvSpPr>
          <p:cNvPr id="15" name="TextBox 14">
            <a:extLst>
              <a:ext uri="{FF2B5EF4-FFF2-40B4-BE49-F238E27FC236}">
                <a16:creationId xmlns:a16="http://schemas.microsoft.com/office/drawing/2014/main" id="{C42E0C6E-0233-4488-B4F8-E7C2CBD8B72F}"/>
              </a:ext>
            </a:extLst>
          </p:cNvPr>
          <p:cNvSpPr txBox="1"/>
          <p:nvPr/>
        </p:nvSpPr>
        <p:spPr>
          <a:xfrm>
            <a:off x="7594805" y="4155364"/>
            <a:ext cx="524247" cy="1569660"/>
          </a:xfrm>
          <a:prstGeom prst="rect">
            <a:avLst/>
          </a:prstGeom>
          <a:noFill/>
        </p:spPr>
        <p:txBody>
          <a:bodyPr wrap="square" rtlCol="0">
            <a:spAutoFit/>
          </a:bodyPr>
          <a:lstStyle/>
          <a:p>
            <a:r>
              <a:rPr lang="en-US" sz="9600" b="1" spc="50" dirty="0">
                <a:ln w="0"/>
                <a:solidFill>
                  <a:schemeClr val="bg2"/>
                </a:solidFill>
                <a:effectLst>
                  <a:innerShdw blurRad="63500" dist="50800" dir="13500000">
                    <a:srgbClr val="000000">
                      <a:alpha val="50000"/>
                    </a:srgbClr>
                  </a:innerShdw>
                </a:effectLst>
                <a:latin typeface="THICCCBOI" panose="00000800000000000000" pitchFamily="2" charset="0"/>
              </a:rPr>
              <a:t>=</a:t>
            </a:r>
            <a:endParaRPr lang="en-US" sz="9600" dirty="0">
              <a:solidFill>
                <a:schemeClr val="bg1"/>
              </a:solidFill>
              <a:latin typeface="THICCCBOI" panose="00000800000000000000" pitchFamily="2" charset="0"/>
            </a:endParaRPr>
          </a:p>
        </p:txBody>
      </p:sp>
      <p:sp>
        <p:nvSpPr>
          <p:cNvPr id="16" name="TextBox 15">
            <a:extLst>
              <a:ext uri="{FF2B5EF4-FFF2-40B4-BE49-F238E27FC236}">
                <a16:creationId xmlns:a16="http://schemas.microsoft.com/office/drawing/2014/main" id="{FB79CC43-6716-46D6-9D28-CC4B89317910}"/>
              </a:ext>
            </a:extLst>
          </p:cNvPr>
          <p:cNvSpPr txBox="1"/>
          <p:nvPr/>
        </p:nvSpPr>
        <p:spPr>
          <a:xfrm>
            <a:off x="262656" y="163480"/>
            <a:ext cx="11399989" cy="3046988"/>
          </a:xfrm>
          <a:prstGeom prst="rect">
            <a:avLst/>
          </a:prstGeom>
          <a:noFill/>
        </p:spPr>
        <p:txBody>
          <a:bodyPr wrap="square" rtlCol="0">
            <a:spAutoFit/>
          </a:bodyPr>
          <a:lstStyle/>
          <a:p>
            <a:r>
              <a:rPr lang="en-US" sz="4800" b="1" dirty="0">
                <a:solidFill>
                  <a:schemeClr val="bg1"/>
                </a:solidFill>
                <a:latin typeface="THICCCBOI Light" panose="00000400000000000000" pitchFamily="2" charset="0"/>
              </a:rPr>
              <a:t>Question: </a:t>
            </a:r>
            <a:r>
              <a:rPr lang="en-US" sz="4800" dirty="0">
                <a:solidFill>
                  <a:schemeClr val="bg1"/>
                </a:solidFill>
                <a:latin typeface="THICCCBOI Light" panose="00000400000000000000" pitchFamily="2" charset="0"/>
              </a:rPr>
              <a:t>How can an unprecedented explosion in health data and innovation produce no measurable improvement? </a:t>
            </a:r>
            <a:endParaRPr lang="en-US" sz="4800" dirty="0">
              <a:solidFill>
                <a:schemeClr val="bg1"/>
              </a:solidFill>
              <a:latin typeface="THICCCBOI" panose="00000800000000000000" pitchFamily="2" charset="0"/>
            </a:endParaRPr>
          </a:p>
        </p:txBody>
      </p:sp>
      <p:pic>
        <p:nvPicPr>
          <p:cNvPr id="19" name="Picture 18" descr="A picture containing timeline&#10;&#10;Description automatically generated">
            <a:extLst>
              <a:ext uri="{FF2B5EF4-FFF2-40B4-BE49-F238E27FC236}">
                <a16:creationId xmlns:a16="http://schemas.microsoft.com/office/drawing/2014/main" id="{EABA6268-0A4F-4350-B6BF-C3D4035618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8592" y="3502050"/>
            <a:ext cx="3177370" cy="2935344"/>
          </a:xfrm>
          <a:prstGeom prst="rect">
            <a:avLst/>
          </a:prstGeom>
        </p:spPr>
      </p:pic>
    </p:spTree>
    <p:extLst>
      <p:ext uri="{BB962C8B-B14F-4D97-AF65-F5344CB8AC3E}">
        <p14:creationId xmlns:p14="http://schemas.microsoft.com/office/powerpoint/2010/main" val="1538944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biLevel thresh="25000"/>
          </a:blip>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biLevel thresh="25000"/>
          </a:blip>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95943" y="290179"/>
            <a:ext cx="11719249" cy="1569660"/>
          </a:xfrm>
          <a:prstGeom prst="rect">
            <a:avLst/>
          </a:prstGeom>
          <a:noFill/>
        </p:spPr>
        <p:txBody>
          <a:bodyPr wrap="square" lIns="91440" tIns="45720" rIns="91440" bIns="45720">
            <a:spAutoFit/>
          </a:bodyPr>
          <a:lstStyle/>
          <a:p>
            <a:pPr algn="ctr"/>
            <a:r>
              <a:rPr lang="en-US" sz="4800" b="0" cap="none" spc="0" dirty="0">
                <a:ln w="0"/>
                <a:solidFill>
                  <a:schemeClr val="bg1"/>
                </a:solidFill>
                <a:latin typeface="+mj-lt"/>
              </a:rPr>
              <a:t>Answer: Collaboration &amp; Data Sharing</a:t>
            </a:r>
          </a:p>
          <a:p>
            <a:pPr algn="ctr"/>
            <a:r>
              <a:rPr lang="en-US" sz="4800" dirty="0">
                <a:ln w="0"/>
                <a:solidFill>
                  <a:schemeClr val="bg1"/>
                </a:solidFill>
                <a:latin typeface="+mj-lt"/>
              </a:rPr>
              <a:t>is</a:t>
            </a:r>
            <a:r>
              <a:rPr lang="en-US" sz="4800" b="0" cap="none" spc="0" dirty="0">
                <a:ln w="0"/>
                <a:solidFill>
                  <a:schemeClr val="bg1"/>
                </a:solidFill>
                <a:latin typeface="+mj-lt"/>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dirty="0">
                <a:solidFill>
                  <a:schemeClr val="bg1"/>
                </a:solidFill>
                <a:latin typeface="THICCCBOI Light" panose="00000400000000000000" pitchFamily="2" charset="0"/>
              </a:rPr>
              <a:t>We’re wasting </a:t>
            </a:r>
            <a:r>
              <a:rPr lang="en-US" sz="3600" b="1" dirty="0">
                <a:solidFill>
                  <a:schemeClr val="bg1"/>
                </a:solidFill>
                <a:latin typeface="THICCCBOI Light" panose="00000400000000000000" pitchFamily="2" charset="0"/>
              </a:rPr>
              <a:t>$157 billion </a:t>
            </a:r>
            <a:r>
              <a:rPr lang="en-US" sz="3600" dirty="0">
                <a:solidFill>
                  <a:schemeClr val="bg1"/>
                </a:solidFill>
                <a:latin typeface="THICCCBOI Light" panose="00000400000000000000" pitchFamily="2" charset="0"/>
              </a:rPr>
              <a:t>paying over </a:t>
            </a:r>
            <a:r>
              <a:rPr lang="en-US" sz="3600" b="1" dirty="0">
                <a:solidFill>
                  <a:schemeClr val="bg1"/>
                </a:solidFill>
                <a:latin typeface="THICCCBOI Light" panose="00000400000000000000" pitchFamily="2" charset="0"/>
              </a:rPr>
              <a:t>350,000</a:t>
            </a:r>
            <a:r>
              <a:rPr lang="en-US" sz="3600" dirty="0">
                <a:solidFill>
                  <a:schemeClr val="bg1"/>
                </a:solidFill>
                <a:latin typeface="THICCCBOI Light" panose="00000400000000000000" pitchFamily="2"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dirty="0">
                <a:solidFill>
                  <a:schemeClr val="bg1"/>
                </a:solidFill>
                <a:latin typeface="+mj-lt"/>
              </a:rPr>
              <a:t>Horizontal Stagnation</a:t>
            </a:r>
          </a:p>
        </p:txBody>
      </p:sp>
    </p:spTree>
    <p:extLst>
      <p:ext uri="{BB962C8B-B14F-4D97-AF65-F5344CB8AC3E}">
        <p14:creationId xmlns:p14="http://schemas.microsoft.com/office/powerpoint/2010/main" val="522953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5B7108-8B24-4E6F-A65C-A606F337C7D8}"/>
              </a:ext>
            </a:extLst>
          </p:cNvPr>
          <p:cNvPicPr>
            <a:picLocks noChangeAspect="1"/>
          </p:cNvPicPr>
          <p:nvPr/>
        </p:nvPicPr>
        <p:blipFill rotWithShape="1">
          <a:blip r:embed="rId3"/>
          <a:srcRect b="443"/>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8C6BA437-B8D1-4E16-87A6-209A16DC565B}"/>
              </a:ext>
            </a:extLst>
          </p:cNvPr>
          <p:cNvPicPr>
            <a:picLocks noChangeAspect="1"/>
          </p:cNvPicPr>
          <p:nvPr/>
        </p:nvPicPr>
        <p:blipFill rotWithShape="1">
          <a:blip r:embed="rId4"/>
          <a:srcRect l="4873" t="2449" r="2473"/>
          <a:stretch/>
        </p:blipFill>
        <p:spPr>
          <a:xfrm>
            <a:off x="-3154" y="0"/>
            <a:ext cx="12191980" cy="6858000"/>
          </a:xfrm>
          <a:prstGeom prst="rect">
            <a:avLst/>
          </a:prstGeom>
        </p:spPr>
      </p:pic>
      <p:pic>
        <p:nvPicPr>
          <p:cNvPr id="7" name="Picture 6">
            <a:extLst>
              <a:ext uri="{FF2B5EF4-FFF2-40B4-BE49-F238E27FC236}">
                <a16:creationId xmlns:a16="http://schemas.microsoft.com/office/drawing/2014/main" id="{B63A1137-F993-49C8-83F3-DC677C6AB229}"/>
              </a:ext>
            </a:extLst>
          </p:cNvPr>
          <p:cNvPicPr>
            <a:picLocks noChangeAspect="1"/>
          </p:cNvPicPr>
          <p:nvPr/>
        </p:nvPicPr>
        <p:blipFill>
          <a:blip r:embed="rId5"/>
          <a:stretch>
            <a:fillRect/>
          </a:stretch>
        </p:blipFill>
        <p:spPr>
          <a:xfrm>
            <a:off x="328612" y="142875"/>
            <a:ext cx="11534775" cy="6572250"/>
          </a:xfrm>
          <a:prstGeom prst="rect">
            <a:avLst/>
          </a:prstGeom>
        </p:spPr>
      </p:pic>
    </p:spTree>
    <p:extLst>
      <p:ext uri="{BB962C8B-B14F-4D97-AF65-F5344CB8AC3E}">
        <p14:creationId xmlns:p14="http://schemas.microsoft.com/office/powerpoint/2010/main" val="1622182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FC7B83A-6DD3-49EA-83FF-97547EB20B9F}"/>
              </a:ext>
            </a:extLst>
          </p:cNvPr>
          <p:cNvSpPr txBox="1"/>
          <p:nvPr/>
        </p:nvSpPr>
        <p:spPr>
          <a:xfrm>
            <a:off x="546100" y="165100"/>
            <a:ext cx="11518900" cy="707886"/>
          </a:xfrm>
          <a:prstGeom prst="rect">
            <a:avLst/>
          </a:prstGeom>
          <a:noFill/>
        </p:spPr>
        <p:txBody>
          <a:bodyPr wrap="square" rtlCol="0">
            <a:spAutoFit/>
          </a:bodyPr>
          <a:lstStyle/>
          <a:p>
            <a:r>
              <a:rPr lang="en-US" sz="4000" b="0" cap="none" spc="0" dirty="0">
                <a:ln w="0"/>
                <a:solidFill>
                  <a:schemeClr val="bg1"/>
                </a:solidFill>
                <a:latin typeface="+mj-lt"/>
              </a:rPr>
              <a:t>WordPress: A Model for Open-Source Success</a:t>
            </a:r>
            <a:endParaRPr lang="en-US" sz="3600" b="0" cap="none" spc="0" dirty="0">
              <a:ln w="0"/>
              <a:solidFill>
                <a:schemeClr val="bg1"/>
              </a:solidFill>
              <a:latin typeface="+mj-lt"/>
            </a:endParaRPr>
          </a:p>
        </p:txBody>
      </p:sp>
      <p:pic>
        <p:nvPicPr>
          <p:cNvPr id="19" name="Picture 18" descr="Graphical user interface, text, application, chat or text message&#10;&#10;Description automatically generated">
            <a:extLst>
              <a:ext uri="{FF2B5EF4-FFF2-40B4-BE49-F238E27FC236}">
                <a16:creationId xmlns:a16="http://schemas.microsoft.com/office/drawing/2014/main" id="{5FCF14B2-D9A4-4024-9B62-0F30C8D0B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990600"/>
            <a:ext cx="10864513" cy="6018583"/>
          </a:xfrm>
          <a:prstGeom prst="rect">
            <a:avLst/>
          </a:prstGeom>
        </p:spPr>
      </p:pic>
    </p:spTree>
    <p:extLst>
      <p:ext uri="{BB962C8B-B14F-4D97-AF65-F5344CB8AC3E}">
        <p14:creationId xmlns:p14="http://schemas.microsoft.com/office/powerpoint/2010/main" val="415681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59A9015-2F1E-4669-AA83-D06AD6B42E0C}"/>
              </a:ext>
            </a:extLst>
          </p:cNvPr>
          <p:cNvPicPr>
            <a:picLocks noChangeAspect="1"/>
          </p:cNvPicPr>
          <p:nvPr/>
        </p:nvPicPr>
        <p:blipFill rotWithShape="1">
          <a:blip r:embed="rId2">
            <a:extLst>
              <a:ext uri="{28A0092B-C50C-407E-A947-70E740481C1C}">
                <a14:useLocalDpi xmlns:a14="http://schemas.microsoft.com/office/drawing/2010/main" val="0"/>
              </a:ext>
            </a:extLst>
          </a:blip>
          <a:srcRect t="23729"/>
          <a:stretch/>
        </p:blipFill>
        <p:spPr>
          <a:xfrm>
            <a:off x="-231764" y="0"/>
            <a:ext cx="12191980" cy="685799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77CA9A1A-E89D-4978-8E62-1998105D7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226" y="117826"/>
            <a:ext cx="6184880" cy="6622347"/>
          </a:xfrm>
          <a:prstGeom prst="rect">
            <a:avLst/>
          </a:prstGeom>
        </p:spPr>
      </p:pic>
      <p:sp>
        <p:nvSpPr>
          <p:cNvPr id="7" name="TextBox 6">
            <a:extLst>
              <a:ext uri="{FF2B5EF4-FFF2-40B4-BE49-F238E27FC236}">
                <a16:creationId xmlns:a16="http://schemas.microsoft.com/office/drawing/2014/main" id="{C3568551-1437-4CB9-9A44-494B82B7FCE0}"/>
              </a:ext>
            </a:extLst>
          </p:cNvPr>
          <p:cNvSpPr txBox="1"/>
          <p:nvPr/>
        </p:nvSpPr>
        <p:spPr>
          <a:xfrm>
            <a:off x="430769" y="382012"/>
            <a:ext cx="5234483" cy="1015663"/>
          </a:xfrm>
          <a:prstGeom prst="rect">
            <a:avLst/>
          </a:prstGeom>
          <a:noFill/>
        </p:spPr>
        <p:txBody>
          <a:bodyPr wrap="square" rtlCol="0">
            <a:spAutoFit/>
          </a:bodyPr>
          <a:lstStyle/>
          <a:p>
            <a:r>
              <a:rPr lang="en-US" sz="6000" dirty="0">
                <a:solidFill>
                  <a:schemeClr val="bg1"/>
                </a:solidFill>
                <a:latin typeface="+mj-lt"/>
              </a:rPr>
              <a:t>How it Works</a:t>
            </a:r>
          </a:p>
        </p:txBody>
      </p:sp>
      <p:sp>
        <p:nvSpPr>
          <p:cNvPr id="10" name="TextBox 9">
            <a:extLst>
              <a:ext uri="{FF2B5EF4-FFF2-40B4-BE49-F238E27FC236}">
                <a16:creationId xmlns:a16="http://schemas.microsoft.com/office/drawing/2014/main" id="{A5ECD8B5-B89F-4DF2-8870-C6736E7B25B3}"/>
              </a:ext>
            </a:extLst>
          </p:cNvPr>
          <p:cNvSpPr txBox="1"/>
          <p:nvPr/>
        </p:nvSpPr>
        <p:spPr>
          <a:xfrm>
            <a:off x="336561" y="1536184"/>
            <a:ext cx="5124440" cy="1569660"/>
          </a:xfrm>
          <a:prstGeom prst="rect">
            <a:avLst/>
          </a:prstGeom>
          <a:noFill/>
        </p:spPr>
        <p:txBody>
          <a:bodyPr wrap="square">
            <a:spAutoFit/>
          </a:bodyPr>
          <a:lstStyle/>
          <a:p>
            <a:pPr rtl="0">
              <a:spcBef>
                <a:spcPts val="2000"/>
              </a:spcBef>
              <a:spcAft>
                <a:spcPts val="600"/>
              </a:spcAft>
            </a:pPr>
            <a:r>
              <a:rPr lang="en-US" sz="2400" b="0" i="0" u="none" strike="noStrike" dirty="0">
                <a:solidFill>
                  <a:schemeClr val="bg1"/>
                </a:solidFill>
                <a:effectLst/>
                <a:latin typeface="THICCCBOI Light" panose="00000400000000000000" pitchFamily="2" charset="0"/>
              </a:rPr>
              <a:t>CureDAO utilizes the power of </a:t>
            </a:r>
            <a:r>
              <a:rPr lang="en-US" sz="2400" b="1" i="0" u="none" strike="noStrike" dirty="0">
                <a:solidFill>
                  <a:schemeClr val="bg1"/>
                </a:solidFill>
                <a:effectLst/>
                <a:latin typeface="THICCCBOI Light" panose="00000400000000000000" pitchFamily="2" charset="0"/>
              </a:rPr>
              <a:t>Intelligent Voluntary Cooperation </a:t>
            </a:r>
            <a:r>
              <a:rPr lang="en-US" sz="2400" b="0" i="0" u="none" strike="noStrike" dirty="0">
                <a:solidFill>
                  <a:schemeClr val="bg1"/>
                </a:solidFill>
                <a:effectLst/>
                <a:latin typeface="THICCCBOI Light" panose="00000400000000000000" pitchFamily="2" charset="0"/>
              </a:rPr>
              <a:t>and new technologies to drive down the cost of clinical research.</a:t>
            </a:r>
            <a:endParaRPr lang="en-US" sz="2400" b="1" dirty="0">
              <a:solidFill>
                <a:schemeClr val="bg1"/>
              </a:solidFill>
              <a:effectLst/>
              <a:latin typeface="THICCCBOI Light" panose="00000400000000000000" pitchFamily="2" charset="0"/>
            </a:endParaRPr>
          </a:p>
        </p:txBody>
      </p:sp>
    </p:spTree>
    <p:extLst>
      <p:ext uri="{BB962C8B-B14F-4D97-AF65-F5344CB8AC3E}">
        <p14:creationId xmlns:p14="http://schemas.microsoft.com/office/powerpoint/2010/main" val="277736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59A9015-2F1E-4669-AA83-D06AD6B42E0C}"/>
              </a:ext>
            </a:extLst>
          </p:cNvPr>
          <p:cNvPicPr>
            <a:picLocks noChangeAspect="1"/>
          </p:cNvPicPr>
          <p:nvPr/>
        </p:nvPicPr>
        <p:blipFill rotWithShape="1">
          <a:blip r:embed="rId2">
            <a:extLst>
              <a:ext uri="{28A0092B-C50C-407E-A947-70E740481C1C}">
                <a14:useLocalDpi xmlns:a14="http://schemas.microsoft.com/office/drawing/2010/main" val="0"/>
              </a:ext>
            </a:extLst>
          </a:blip>
          <a:srcRect t="23729"/>
          <a:stretch/>
        </p:blipFill>
        <p:spPr>
          <a:xfrm>
            <a:off x="20" y="10"/>
            <a:ext cx="12191980" cy="6857990"/>
          </a:xfrm>
          <a:prstGeom prst="rect">
            <a:avLst/>
          </a:prstGeom>
        </p:spPr>
      </p:pic>
      <p:pic>
        <p:nvPicPr>
          <p:cNvPr id="3" name="Picture 2" descr="A picture containing text, parking, several&#10;&#10;Description automatically generated">
            <a:extLst>
              <a:ext uri="{FF2B5EF4-FFF2-40B4-BE49-F238E27FC236}">
                <a16:creationId xmlns:a16="http://schemas.microsoft.com/office/drawing/2014/main" id="{75EB77F6-D03B-4F46-A90C-8FC0BB177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849100" cy="6901864"/>
          </a:xfrm>
          <a:prstGeom prst="rect">
            <a:avLst/>
          </a:prstGeom>
        </p:spPr>
      </p:pic>
    </p:spTree>
    <p:extLst>
      <p:ext uri="{BB962C8B-B14F-4D97-AF65-F5344CB8AC3E}">
        <p14:creationId xmlns:p14="http://schemas.microsoft.com/office/powerpoint/2010/main" val="168756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F4086"/>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EE13539C-2C44-4881-BC4E-B97AFF9F1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975" y="-10887"/>
            <a:ext cx="6858000" cy="6858000"/>
          </a:xfrm>
          <a:prstGeom prst="rect">
            <a:avLst/>
          </a:prstGeom>
        </p:spPr>
      </p:pic>
    </p:spTree>
    <p:extLst>
      <p:ext uri="{BB962C8B-B14F-4D97-AF65-F5344CB8AC3E}">
        <p14:creationId xmlns:p14="http://schemas.microsoft.com/office/powerpoint/2010/main" val="1533302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8" name="TextBox 7"/>
          <p:cNvSpPr txBox="1"/>
          <p:nvPr/>
        </p:nvSpPr>
        <p:spPr>
          <a:xfrm>
            <a:off x="1590675" y="251580"/>
            <a:ext cx="9182100"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mj-lt"/>
              </a:rPr>
              <a:t>Data Collection Plugins</a:t>
            </a:r>
          </a:p>
        </p:txBody>
      </p:sp>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4"/>
          <a:stretch>
            <a:fillRect/>
          </a:stretch>
        </p:blipFill>
        <p:spPr>
          <a:xfrm>
            <a:off x="8589841" y="2182880"/>
            <a:ext cx="2323237" cy="4114800"/>
          </a:xfrm>
          <a:prstGeom prst="rect">
            <a:avLst/>
          </a:prstGeom>
        </p:spPr>
      </p:pic>
      <p:grpSp>
        <p:nvGrpSpPr>
          <p:cNvPr id="6" name="Group 5">
            <a:extLst>
              <a:ext uri="{FF2B5EF4-FFF2-40B4-BE49-F238E27FC236}">
                <a16:creationId xmlns:a16="http://schemas.microsoft.com/office/drawing/2014/main" id="{4DFF5939-CF77-42EF-94BA-C00CB1324CD0}"/>
              </a:ext>
            </a:extLst>
          </p:cNvPr>
          <p:cNvGrpSpPr/>
          <p:nvPr/>
        </p:nvGrpSpPr>
        <p:grpSpPr>
          <a:xfrm>
            <a:off x="1221772" y="2249555"/>
            <a:ext cx="6371531" cy="3813040"/>
            <a:chOff x="1644649" y="1765300"/>
            <a:chExt cx="6371531" cy="3813040"/>
          </a:xfrm>
        </p:grpSpPr>
        <p:pic>
          <p:nvPicPr>
            <p:cNvPr id="9" name="Picture 8">
              <a:extLst>
                <a:ext uri="{FF2B5EF4-FFF2-40B4-BE49-F238E27FC236}">
                  <a16:creationId xmlns:a16="http://schemas.microsoft.com/office/drawing/2014/main" id="{82160DE6-A912-467F-B3C2-36ADC61950A3}"/>
                </a:ext>
              </a:extLst>
            </p:cNvPr>
            <p:cNvPicPr>
              <a:picLocks noChangeAspect="1"/>
            </p:cNvPicPr>
            <p:nvPr/>
          </p:nvPicPr>
          <p:blipFill rotWithShape="1">
            <a:blip r:embed="rId5">
              <a:extLst>
                <a:ext uri="{28A0092B-C50C-407E-A947-70E740481C1C}">
                  <a14:useLocalDpi xmlns:a14="http://schemas.microsoft.com/office/drawing/2010/main" val="0"/>
                </a:ext>
              </a:extLst>
            </a:blip>
            <a:srcRect l="12896" t="33835" r="34843" b="10565"/>
            <a:stretch/>
          </p:blipFill>
          <p:spPr>
            <a:xfrm>
              <a:off x="1644649" y="1765300"/>
              <a:ext cx="6371531" cy="3813040"/>
            </a:xfrm>
            <a:prstGeom prst="rect">
              <a:avLst/>
            </a:prstGeom>
            <a:effectLst/>
          </p:spPr>
        </p:pic>
        <p:sp>
          <p:nvSpPr>
            <p:cNvPr id="7" name="TextBox 6"/>
            <p:cNvSpPr txBox="1"/>
            <p:nvPr/>
          </p:nvSpPr>
          <p:spPr>
            <a:xfrm>
              <a:off x="2192890" y="2580912"/>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grpSp>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6E29055-C3A9-40A2-959A-7CE3542F41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8915" y="-866775"/>
            <a:ext cx="7647620" cy="6858000"/>
          </a:xfrm>
          <a:prstGeom prst="rect">
            <a:avLst/>
          </a:prstGeom>
        </p:spPr>
      </p:pic>
      <p:pic>
        <p:nvPicPr>
          <p:cNvPr id="7" name="Graphic 6">
            <a:extLst>
              <a:ext uri="{FF2B5EF4-FFF2-40B4-BE49-F238E27FC236}">
                <a16:creationId xmlns:a16="http://schemas.microsoft.com/office/drawing/2014/main" id="{551EE418-6A5D-41FA-99DE-034A48F2C1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1394" y="152400"/>
            <a:ext cx="6748206" cy="6791325"/>
          </a:xfrm>
          <a:prstGeom prst="rect">
            <a:avLst/>
          </a:prstGeom>
        </p:spPr>
      </p:pic>
      <p:sp>
        <p:nvSpPr>
          <p:cNvPr id="8" name="TextBox 7">
            <a:extLst>
              <a:ext uri="{FF2B5EF4-FFF2-40B4-BE49-F238E27FC236}">
                <a16:creationId xmlns:a16="http://schemas.microsoft.com/office/drawing/2014/main" id="{B0BAC480-DA57-4370-9583-97160527C07F}"/>
              </a:ext>
            </a:extLst>
          </p:cNvPr>
          <p:cNvSpPr txBox="1"/>
          <p:nvPr/>
        </p:nvSpPr>
        <p:spPr>
          <a:xfrm>
            <a:off x="295275" y="428178"/>
            <a:ext cx="5429250" cy="6001643"/>
          </a:xfrm>
          <a:prstGeom prst="rect">
            <a:avLst/>
          </a:prstGeom>
          <a:noFill/>
        </p:spPr>
        <p:txBody>
          <a:bodyPr wrap="square" rtlCol="0">
            <a:spAutoFit/>
          </a:bodyPr>
          <a:lstStyle/>
          <a:p>
            <a:r>
              <a:rPr lang="en-US" sz="4800" b="1" dirty="0">
                <a:solidFill>
                  <a:schemeClr val="bg1"/>
                </a:solidFill>
                <a:effectLst/>
                <a:latin typeface="THICCCBOI Light" panose="00000400000000000000" pitchFamily="2" charset="0"/>
              </a:rPr>
              <a:t>2 billion </a:t>
            </a:r>
            <a:r>
              <a:rPr lang="en-US" sz="4800" dirty="0">
                <a:solidFill>
                  <a:schemeClr val="bg1"/>
                </a:solidFill>
                <a:effectLst/>
                <a:latin typeface="THICCCBOI Light" panose="00000400000000000000" pitchFamily="2" charset="0"/>
              </a:rPr>
              <a:t>people </a:t>
            </a:r>
            <a:r>
              <a:rPr lang="en-US" sz="4800" b="1" dirty="0">
                <a:solidFill>
                  <a:schemeClr val="bg1"/>
                </a:solidFill>
                <a:effectLst/>
                <a:latin typeface="THICCCBOI Light" panose="00000400000000000000" pitchFamily="2" charset="0"/>
              </a:rPr>
              <a:t>suffer</a:t>
            </a:r>
            <a:r>
              <a:rPr lang="en-US" sz="4800" dirty="0">
                <a:solidFill>
                  <a:schemeClr val="bg1"/>
                </a:solidFill>
                <a:effectLst/>
                <a:latin typeface="THICCCBOI Light" panose="00000400000000000000" pitchFamily="2" charset="0"/>
              </a:rPr>
              <a:t> from </a:t>
            </a:r>
            <a:r>
              <a:rPr lang="en-US" sz="4800" b="1" dirty="0">
                <a:solidFill>
                  <a:schemeClr val="bg1"/>
                </a:solidFill>
                <a:effectLst/>
                <a:latin typeface="THICCCBOI Light" panose="00000400000000000000" pitchFamily="2" charset="0"/>
              </a:rPr>
              <a:t>inflammation-</a:t>
            </a:r>
            <a:r>
              <a:rPr lang="en-US" sz="4800" dirty="0">
                <a:solidFill>
                  <a:schemeClr val="bg1"/>
                </a:solidFill>
                <a:effectLst/>
                <a:latin typeface="THICCCBOI Light" panose="00000400000000000000" pitchFamily="2" charset="0"/>
              </a:rPr>
              <a:t>mediated diseases influenced by </a:t>
            </a:r>
            <a:r>
              <a:rPr lang="en-US" sz="4800" b="1" dirty="0">
                <a:solidFill>
                  <a:schemeClr val="bg1"/>
                </a:solidFill>
                <a:effectLst/>
                <a:latin typeface="THICCCBOI Light" panose="00000400000000000000" pitchFamily="2" charset="0"/>
              </a:rPr>
              <a:t>hundreds</a:t>
            </a:r>
            <a:r>
              <a:rPr lang="en-US" sz="4800" dirty="0">
                <a:solidFill>
                  <a:schemeClr val="bg1"/>
                </a:solidFill>
                <a:effectLst/>
                <a:latin typeface="THICCCBOI Light" panose="00000400000000000000" pitchFamily="2" charset="0"/>
              </a:rPr>
              <a:t> of </a:t>
            </a:r>
            <a:r>
              <a:rPr lang="en-US" sz="4800" b="1" dirty="0">
                <a:solidFill>
                  <a:schemeClr val="bg1"/>
                </a:solidFill>
                <a:effectLst/>
                <a:latin typeface="THICCCBOI Light" panose="00000400000000000000" pitchFamily="2" charset="0"/>
              </a:rPr>
              <a:t>unknown</a:t>
            </a:r>
            <a:r>
              <a:rPr lang="en-US" sz="4800" dirty="0">
                <a:solidFill>
                  <a:schemeClr val="bg1"/>
                </a:solidFill>
                <a:effectLst/>
                <a:latin typeface="THICCCBOI Light" panose="00000400000000000000" pitchFamily="2" charset="0"/>
              </a:rPr>
              <a:t> factors. </a:t>
            </a:r>
            <a:endParaRPr lang="en-US" sz="4800" dirty="0">
              <a:solidFill>
                <a:schemeClr val="bg1"/>
              </a:solidFill>
              <a:latin typeface="THICCCBOI Light" panose="00000400000000000000" pitchFamily="2" charset="0"/>
            </a:endParaRPr>
          </a:p>
        </p:txBody>
      </p:sp>
    </p:spTree>
    <p:extLst>
      <p:ext uri="{BB962C8B-B14F-4D97-AF65-F5344CB8AC3E}">
        <p14:creationId xmlns:p14="http://schemas.microsoft.com/office/powerpoint/2010/main" val="1225358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196060" y="0"/>
            <a:ext cx="3664740" cy="2640742"/>
          </a:xfrm>
        </p:spPr>
        <p:txBody>
          <a:bodyPr vert="horz" lIns="91440" tIns="45720" rIns="91440" bIns="45720" rtlCol="0" anchor="b">
            <a:noAutofit/>
          </a:bodyPr>
          <a:lstStyle/>
          <a:p>
            <a:r>
              <a:rPr lang="en-US" sz="4400" dirty="0"/>
              <a:t>Open Cures</a:t>
            </a:r>
            <a:br>
              <a:rPr lang="en-US" sz="4400" dirty="0"/>
            </a:br>
            <a:r>
              <a:rPr lang="en-US" sz="4400" dirty="0"/>
              <a:t>Trial</a:t>
            </a:r>
            <a:br>
              <a:rPr lang="en-US" sz="4400" dirty="0"/>
            </a:br>
            <a:r>
              <a:rPr lang="en-US" sz="4400" dirty="0"/>
              <a:t>Management</a:t>
            </a:r>
            <a:br>
              <a:rPr lang="en-US" sz="4400" dirty="0"/>
            </a:br>
            <a:r>
              <a:rPr lang="en-US" sz="4400" dirty="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3EECD83-F5E0-48E1-990C-55A953B92F74}"/>
              </a:ext>
            </a:extLst>
          </p:cNvPr>
          <p:cNvSpPr txBox="1"/>
          <p:nvPr/>
        </p:nvSpPr>
        <p:spPr>
          <a:xfrm>
            <a:off x="214802" y="2761153"/>
            <a:ext cx="3627255" cy="3539430"/>
          </a:xfrm>
          <a:prstGeom prst="rect">
            <a:avLst/>
          </a:prstGeom>
          <a:noFill/>
        </p:spPr>
        <p:txBody>
          <a:bodyPr wrap="square" rtlCol="0">
            <a:spAutoFit/>
          </a:bodyPr>
          <a:lstStyle/>
          <a:p>
            <a:r>
              <a:rPr lang="en-US" sz="2800" dirty="0">
                <a:solidFill>
                  <a:schemeClr val="bg1"/>
                </a:solidFill>
                <a:latin typeface="THICCCBOI Light" panose="00000400000000000000" pitchFamily="2" charset="0"/>
              </a:rPr>
              <a:t>CureDAO can be used to support decentralized clinical trials, which cost less and have a higher success rate than traditional ones.</a:t>
            </a:r>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236978" y="0"/>
            <a:ext cx="3725422" cy="2225797"/>
          </a:xfrm>
        </p:spPr>
        <p:txBody>
          <a:bodyPr vert="horz" lIns="91440" tIns="45720" rIns="91440" bIns="45720" rtlCol="0" anchor="b">
            <a:noAutofit/>
          </a:bodyPr>
          <a:lstStyle/>
          <a:p>
            <a:r>
              <a:rPr lang="en-US" sz="4800" dirty="0"/>
              <a:t>Study Generation Plugins</a:t>
            </a: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261998" y="2443653"/>
            <a:ext cx="3627255" cy="2677656"/>
          </a:xfrm>
          <a:prstGeom prst="rect">
            <a:avLst/>
          </a:prstGeom>
          <a:noFill/>
        </p:spPr>
        <p:txBody>
          <a:bodyPr wrap="square" rtlCol="0">
            <a:spAutoFit/>
          </a:bodyPr>
          <a:lstStyle/>
          <a:p>
            <a:r>
              <a:rPr lang="en-US" sz="2800" dirty="0">
                <a:solidFill>
                  <a:schemeClr val="bg1"/>
                </a:solidFill>
                <a:latin typeface="THICCCBOI Light" panose="00000400000000000000" pitchFamily="2" charset="0"/>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83D79AD5-1A38-4DE3-9C7F-A5FB9FD34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28" y="0"/>
            <a:ext cx="11776772" cy="6858000"/>
          </a:xfrm>
          <a:prstGeom prst="rect">
            <a:avLst/>
          </a:prstGeom>
        </p:spPr>
      </p:pic>
    </p:spTree>
    <p:extLst>
      <p:ext uri="{BB962C8B-B14F-4D97-AF65-F5344CB8AC3E}">
        <p14:creationId xmlns:p14="http://schemas.microsoft.com/office/powerpoint/2010/main" val="17524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78BE90D-72E1-40A0-AF27-5D5BC6103643}"/>
              </a:ext>
            </a:extLst>
          </p:cNvPr>
          <p:cNvGrpSpPr/>
          <p:nvPr/>
        </p:nvGrpSpPr>
        <p:grpSpPr>
          <a:xfrm>
            <a:off x="1968501" y="-762000"/>
            <a:ext cx="10109200" cy="8153400"/>
            <a:chOff x="1499609" y="317500"/>
            <a:chExt cx="8725478" cy="6858000"/>
          </a:xfrm>
        </p:grpSpPr>
        <p:pic>
          <p:nvPicPr>
            <p:cNvPr id="6" name="Picture 5" descr="Background pattern&#10;&#10;Description automatically generated with medium confidence">
              <a:extLst>
                <a:ext uri="{FF2B5EF4-FFF2-40B4-BE49-F238E27FC236}">
                  <a16:creationId xmlns:a16="http://schemas.microsoft.com/office/drawing/2014/main" id="{E8429DAB-243C-4A82-AE1F-656725427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27660">
              <a:off x="1499609" y="317500"/>
              <a:ext cx="7646701" cy="6858000"/>
            </a:xfrm>
            <a:prstGeom prst="rect">
              <a:avLst/>
            </a:prstGeom>
          </p:spPr>
        </p:pic>
        <p:pic>
          <p:nvPicPr>
            <p:cNvPr id="3" name="Picture 2">
              <a:extLst>
                <a:ext uri="{FF2B5EF4-FFF2-40B4-BE49-F238E27FC236}">
                  <a16:creationId xmlns:a16="http://schemas.microsoft.com/office/drawing/2014/main" id="{F448EB2B-D08F-464A-BD12-27D498346EB0}"/>
                </a:ext>
              </a:extLst>
            </p:cNvPr>
            <p:cNvPicPr>
              <a:picLocks noChangeAspect="1"/>
            </p:cNvPicPr>
            <p:nvPr/>
          </p:nvPicPr>
          <p:blipFill>
            <a:blip r:embed="rId3"/>
            <a:stretch>
              <a:fillRect/>
            </a:stretch>
          </p:blipFill>
          <p:spPr>
            <a:xfrm>
              <a:off x="2347912" y="1055687"/>
              <a:ext cx="7877175" cy="5610225"/>
            </a:xfrm>
            <a:prstGeom prst="rect">
              <a:avLst/>
            </a:prstGeom>
          </p:spPr>
        </p:pic>
      </p:grpSp>
      <p:sp>
        <p:nvSpPr>
          <p:cNvPr id="4" name="TextBox 3">
            <a:extLst>
              <a:ext uri="{FF2B5EF4-FFF2-40B4-BE49-F238E27FC236}">
                <a16:creationId xmlns:a16="http://schemas.microsoft.com/office/drawing/2014/main" id="{7C821F32-A2AB-4013-AF00-1A0C63A332B0}"/>
              </a:ext>
            </a:extLst>
          </p:cNvPr>
          <p:cNvSpPr txBox="1"/>
          <p:nvPr/>
        </p:nvSpPr>
        <p:spPr>
          <a:xfrm>
            <a:off x="241300" y="211638"/>
            <a:ext cx="2666873" cy="3816429"/>
          </a:xfrm>
          <a:prstGeom prst="rect">
            <a:avLst/>
          </a:prstGeom>
          <a:noFill/>
        </p:spPr>
        <p:txBody>
          <a:bodyPr wrap="square" rtlCol="0">
            <a:spAutoFit/>
          </a:bodyPr>
          <a:lstStyle/>
          <a:p>
            <a:r>
              <a:rPr lang="en-US" sz="3200" b="1" i="0" dirty="0">
                <a:solidFill>
                  <a:srgbClr val="FFFFFF"/>
                </a:solidFill>
                <a:effectLst/>
                <a:latin typeface="Thicccboi" panose="00000800000000000000" pitchFamily="2" charset="0"/>
              </a:rPr>
              <a:t>How Intelligent Voluntary Cooperation Makes</a:t>
            </a:r>
            <a:br>
              <a:rPr lang="en-US" sz="3200" b="1" i="0" dirty="0">
                <a:solidFill>
                  <a:srgbClr val="FFFFFF"/>
                </a:solidFill>
                <a:effectLst/>
                <a:latin typeface="Thicccboi" panose="00000800000000000000" pitchFamily="2" charset="0"/>
              </a:rPr>
            </a:br>
            <a:r>
              <a:rPr lang="en-US" sz="3200" b="1" i="0" dirty="0">
                <a:solidFill>
                  <a:srgbClr val="FFFFFF"/>
                </a:solidFill>
                <a:effectLst/>
                <a:latin typeface="Thicccboi" panose="00000800000000000000" pitchFamily="2" charset="0"/>
              </a:rPr>
              <a:t>Everyone Better Off</a:t>
            </a:r>
          </a:p>
          <a:p>
            <a:endParaRPr lang="en-US" dirty="0"/>
          </a:p>
        </p:txBody>
      </p:sp>
    </p:spTree>
    <p:extLst>
      <p:ext uri="{BB962C8B-B14F-4D97-AF65-F5344CB8AC3E}">
        <p14:creationId xmlns:p14="http://schemas.microsoft.com/office/powerpoint/2010/main" val="3343956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B092-35F9-498E-A01C-B85139B5C0CD}"/>
              </a:ext>
            </a:extLst>
          </p:cNvPr>
          <p:cNvSpPr>
            <a:spLocks noGrp="1"/>
          </p:cNvSpPr>
          <p:nvPr>
            <p:ph type="title"/>
          </p:nvPr>
        </p:nvSpPr>
        <p:spPr>
          <a:xfrm>
            <a:off x="3689350" y="149857"/>
            <a:ext cx="4813300" cy="878841"/>
          </a:xfrm>
        </p:spPr>
        <p:txBody>
          <a:bodyPr>
            <a:noAutofit/>
          </a:bodyPr>
          <a:lstStyle/>
          <a:p>
            <a:r>
              <a:rPr lang="en-US" sz="4800" strike="sngStrike" dirty="0"/>
              <a:t>COMPETITORS</a:t>
            </a:r>
          </a:p>
        </p:txBody>
      </p:sp>
      <p:sp>
        <p:nvSpPr>
          <p:cNvPr id="6" name="Slide Number Placeholder 5">
            <a:extLst>
              <a:ext uri="{FF2B5EF4-FFF2-40B4-BE49-F238E27FC236}">
                <a16:creationId xmlns:a16="http://schemas.microsoft.com/office/drawing/2014/main" id="{B1FDDE12-B68A-41F3-89DA-A9B7FE6B8812}"/>
              </a:ext>
            </a:extLst>
          </p:cNvPr>
          <p:cNvSpPr>
            <a:spLocks noGrp="1"/>
          </p:cNvSpPr>
          <p:nvPr>
            <p:ph type="sldNum" sz="quarter" idx="12"/>
          </p:nvPr>
        </p:nvSpPr>
        <p:spPr/>
        <p:txBody>
          <a:bodyPr/>
          <a:lstStyle/>
          <a:p>
            <a:fld id="{5AE1514C-5E56-4738-A1FF-4B1CFD2A3E36}" type="slidenum">
              <a:rPr lang="en-US" smtClean="0"/>
              <a:pPr/>
              <a:t>24</a:t>
            </a:fld>
            <a:endParaRPr lang="en-US"/>
          </a:p>
        </p:txBody>
      </p:sp>
      <p:sp>
        <p:nvSpPr>
          <p:cNvPr id="8" name="Title 1">
            <a:extLst>
              <a:ext uri="{FF2B5EF4-FFF2-40B4-BE49-F238E27FC236}">
                <a16:creationId xmlns:a16="http://schemas.microsoft.com/office/drawing/2014/main" id="{C07CF9D0-0919-4092-BC9F-E18569AAB1FB}"/>
              </a:ext>
            </a:extLst>
          </p:cNvPr>
          <p:cNvSpPr txBox="1">
            <a:spLocks/>
          </p:cNvSpPr>
          <p:nvPr/>
        </p:nvSpPr>
        <p:spPr>
          <a:xfrm rot="21376839">
            <a:off x="5410200" y="713575"/>
            <a:ext cx="3860800" cy="878841"/>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r>
              <a:rPr lang="en-US" sz="4800" dirty="0">
                <a:latin typeface="Dreaming Outloud Pro" panose="020B0604020202020204" pitchFamily="66" charset="0"/>
                <a:cs typeface="Dreaming Outloud Pro" panose="020B0604020202020204" pitchFamily="66" charset="0"/>
              </a:rPr>
              <a:t>Collaborators</a:t>
            </a:r>
          </a:p>
        </p:txBody>
      </p:sp>
      <p:sp>
        <p:nvSpPr>
          <p:cNvPr id="3" name="TextBox 2">
            <a:extLst>
              <a:ext uri="{FF2B5EF4-FFF2-40B4-BE49-F238E27FC236}">
                <a16:creationId xmlns:a16="http://schemas.microsoft.com/office/drawing/2014/main" id="{DB7110D7-388A-41DC-A15B-F332E0BCCB47}"/>
              </a:ext>
            </a:extLst>
          </p:cNvPr>
          <p:cNvSpPr txBox="1"/>
          <p:nvPr/>
        </p:nvSpPr>
        <p:spPr>
          <a:xfrm>
            <a:off x="1270000" y="1716717"/>
            <a:ext cx="9994900" cy="3970318"/>
          </a:xfrm>
          <a:prstGeom prst="rect">
            <a:avLst/>
          </a:prstGeom>
          <a:noFill/>
        </p:spPr>
        <p:txBody>
          <a:bodyPr wrap="square" rtlCol="0">
            <a:spAutoFit/>
          </a:bodyPr>
          <a:lstStyle/>
          <a:p>
            <a:r>
              <a:rPr lang="en-US" sz="3600" dirty="0">
                <a:solidFill>
                  <a:schemeClr val="bg1"/>
                </a:solidFill>
              </a:rPr>
              <a:t>The most similar companies are </a:t>
            </a:r>
          </a:p>
          <a:p>
            <a:pPr marL="742950" indent="-742950">
              <a:buAutoNum type="arabicPeriod"/>
            </a:pPr>
            <a:r>
              <a:rPr lang="en-US" sz="3600" dirty="0">
                <a:solidFill>
                  <a:schemeClr val="bg1"/>
                </a:solidFill>
              </a:rPr>
              <a:t>closed-source decentralized clinical trial companies like Medable </a:t>
            </a:r>
          </a:p>
          <a:p>
            <a:pPr marL="742950" indent="-742950">
              <a:buAutoNum type="arabicPeriod"/>
            </a:pPr>
            <a:r>
              <a:rPr lang="en-US" sz="3600" dirty="0">
                <a:solidFill>
                  <a:schemeClr val="bg1"/>
                </a:solidFill>
              </a:rPr>
              <a:t>health data aggregators like Validic</a:t>
            </a:r>
          </a:p>
          <a:p>
            <a:endParaRPr lang="en-US" sz="3600" dirty="0">
              <a:solidFill>
                <a:schemeClr val="bg1"/>
              </a:solidFill>
            </a:endParaRPr>
          </a:p>
          <a:p>
            <a:r>
              <a:rPr lang="en-US" sz="3600" dirty="0">
                <a:solidFill>
                  <a:schemeClr val="bg1"/>
                </a:solidFill>
              </a:rPr>
              <a:t>However, our mission is to compete with no one and integrate with everyone.</a:t>
            </a:r>
            <a:endParaRPr lang="en-US" sz="3600" dirty="0"/>
          </a:p>
        </p:txBody>
      </p:sp>
    </p:spTree>
    <p:extLst>
      <p:ext uri="{BB962C8B-B14F-4D97-AF65-F5344CB8AC3E}">
        <p14:creationId xmlns:p14="http://schemas.microsoft.com/office/powerpoint/2010/main" val="3798385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4AC13A-C902-44E7-8061-A0650C8E4E0B}"/>
              </a:ext>
            </a:extLst>
          </p:cNvPr>
          <p:cNvSpPr>
            <a:spLocks noGrp="1"/>
          </p:cNvSpPr>
          <p:nvPr>
            <p:ph type="sldNum" sz="quarter" idx="12"/>
          </p:nvPr>
        </p:nvSpPr>
        <p:spPr/>
        <p:txBody>
          <a:bodyPr/>
          <a:lstStyle/>
          <a:p>
            <a:fld id="{5AE1514C-5E56-4738-A1FF-4B1CFD2A3E36}" type="slidenum">
              <a:rPr lang="en-US" smtClean="0"/>
              <a:pPr/>
              <a:t>25</a:t>
            </a:fld>
            <a:endParaRPr lang="en-US"/>
          </a:p>
        </p:txBody>
      </p:sp>
      <p:pic>
        <p:nvPicPr>
          <p:cNvPr id="12" name="Picture 11">
            <a:extLst>
              <a:ext uri="{FF2B5EF4-FFF2-40B4-BE49-F238E27FC236}">
                <a16:creationId xmlns:a16="http://schemas.microsoft.com/office/drawing/2014/main" id="{9A6D6E85-7C08-42E4-9336-109F4BBA9704}"/>
              </a:ext>
            </a:extLst>
          </p:cNvPr>
          <p:cNvPicPr>
            <a:picLocks noChangeAspect="1"/>
          </p:cNvPicPr>
          <p:nvPr/>
        </p:nvPicPr>
        <p:blipFill rotWithShape="1">
          <a:blip r:embed="rId2"/>
          <a:srcRect l="2359" r="-2361"/>
          <a:stretch/>
        </p:blipFill>
        <p:spPr>
          <a:xfrm>
            <a:off x="0" y="1358348"/>
            <a:ext cx="12192000" cy="5499652"/>
          </a:xfrm>
          <a:prstGeom prst="rect">
            <a:avLst/>
          </a:prstGeom>
        </p:spPr>
      </p:pic>
      <p:sp>
        <p:nvSpPr>
          <p:cNvPr id="15" name="TextBox 14">
            <a:extLst>
              <a:ext uri="{FF2B5EF4-FFF2-40B4-BE49-F238E27FC236}">
                <a16:creationId xmlns:a16="http://schemas.microsoft.com/office/drawing/2014/main" id="{AF6A816F-6D93-4D4D-9026-7D270BD8DF50}"/>
              </a:ext>
            </a:extLst>
          </p:cNvPr>
          <p:cNvSpPr txBox="1"/>
          <p:nvPr/>
        </p:nvSpPr>
        <p:spPr>
          <a:xfrm>
            <a:off x="3047999" y="138555"/>
            <a:ext cx="5384801" cy="1107996"/>
          </a:xfrm>
          <a:prstGeom prst="rect">
            <a:avLst/>
          </a:prstGeom>
          <a:noFill/>
        </p:spPr>
        <p:txBody>
          <a:bodyPr wrap="square" rtlCol="0">
            <a:spAutoFit/>
          </a:bodyPr>
          <a:lstStyle/>
          <a:p>
            <a:r>
              <a:rPr lang="en-US" sz="6600" dirty="0">
                <a:solidFill>
                  <a:schemeClr val="bg1"/>
                </a:solidFill>
              </a:rPr>
              <a:t>Contributors</a:t>
            </a:r>
          </a:p>
        </p:txBody>
      </p:sp>
    </p:spTree>
    <p:extLst>
      <p:ext uri="{BB962C8B-B14F-4D97-AF65-F5344CB8AC3E}">
        <p14:creationId xmlns:p14="http://schemas.microsoft.com/office/powerpoint/2010/main" val="383604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4AC13A-C902-44E7-8061-A0650C8E4E0B}"/>
              </a:ext>
            </a:extLst>
          </p:cNvPr>
          <p:cNvSpPr>
            <a:spLocks noGrp="1"/>
          </p:cNvSpPr>
          <p:nvPr>
            <p:ph type="sldNum" sz="quarter" idx="12"/>
          </p:nvPr>
        </p:nvSpPr>
        <p:spPr/>
        <p:txBody>
          <a:bodyPr/>
          <a:lstStyle/>
          <a:p>
            <a:fld id="{5AE1514C-5E56-4738-A1FF-4B1CFD2A3E36}" type="slidenum">
              <a:rPr lang="en-US" smtClean="0"/>
              <a:pPr/>
              <a:t>26</a:t>
            </a:fld>
            <a:endParaRPr lang="en-US"/>
          </a:p>
        </p:txBody>
      </p:sp>
      <p:sp>
        <p:nvSpPr>
          <p:cNvPr id="15" name="TextBox 14">
            <a:extLst>
              <a:ext uri="{FF2B5EF4-FFF2-40B4-BE49-F238E27FC236}">
                <a16:creationId xmlns:a16="http://schemas.microsoft.com/office/drawing/2014/main" id="{AF6A816F-6D93-4D4D-9026-7D270BD8DF50}"/>
              </a:ext>
            </a:extLst>
          </p:cNvPr>
          <p:cNvSpPr txBox="1"/>
          <p:nvPr/>
        </p:nvSpPr>
        <p:spPr>
          <a:xfrm>
            <a:off x="3047999" y="138555"/>
            <a:ext cx="6381751" cy="1107996"/>
          </a:xfrm>
          <a:prstGeom prst="rect">
            <a:avLst/>
          </a:prstGeom>
          <a:noFill/>
        </p:spPr>
        <p:txBody>
          <a:bodyPr wrap="square" rtlCol="0">
            <a:spAutoFit/>
          </a:bodyPr>
          <a:lstStyle/>
          <a:p>
            <a:r>
              <a:rPr lang="en-US" sz="6600" dirty="0">
                <a:solidFill>
                  <a:schemeClr val="bg1"/>
                </a:solidFill>
              </a:rPr>
              <a:t>Collaborators</a:t>
            </a:r>
          </a:p>
        </p:txBody>
      </p:sp>
    </p:spTree>
    <p:extLst>
      <p:ext uri="{BB962C8B-B14F-4D97-AF65-F5344CB8AC3E}">
        <p14:creationId xmlns:p14="http://schemas.microsoft.com/office/powerpoint/2010/main" val="898591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4212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B092-35F9-498E-A01C-B85139B5C0CD}"/>
              </a:ext>
            </a:extLst>
          </p:cNvPr>
          <p:cNvSpPr>
            <a:spLocks noGrp="1"/>
          </p:cNvSpPr>
          <p:nvPr>
            <p:ph type="title" idx="4294967295"/>
          </p:nvPr>
        </p:nvSpPr>
        <p:spPr>
          <a:xfrm>
            <a:off x="482600" y="510362"/>
            <a:ext cx="4813300" cy="1323975"/>
          </a:xfrm>
        </p:spPr>
        <p:txBody>
          <a:bodyPr>
            <a:noAutofit/>
          </a:bodyPr>
          <a:lstStyle/>
          <a:p>
            <a:r>
              <a:rPr lang="en-US" sz="4800" u="sng" dirty="0"/>
              <a:t>What We Have</a:t>
            </a:r>
            <a:br>
              <a:rPr lang="en-US" sz="4800" u="sng" dirty="0"/>
            </a:br>
            <a:endParaRPr lang="en-US" sz="4800" u="sng" dirty="0"/>
          </a:p>
        </p:txBody>
      </p:sp>
      <p:sp>
        <p:nvSpPr>
          <p:cNvPr id="6" name="Slide Number Placeholder 5">
            <a:extLst>
              <a:ext uri="{FF2B5EF4-FFF2-40B4-BE49-F238E27FC236}">
                <a16:creationId xmlns:a16="http://schemas.microsoft.com/office/drawing/2014/main" id="{B1FDDE12-B68A-41F3-89DA-A9B7FE6B8812}"/>
              </a:ext>
            </a:extLst>
          </p:cNvPr>
          <p:cNvSpPr>
            <a:spLocks noGrp="1"/>
          </p:cNvSpPr>
          <p:nvPr>
            <p:ph type="sldNum" sz="quarter" idx="4294967295"/>
          </p:nvPr>
        </p:nvSpPr>
        <p:spPr>
          <a:xfrm>
            <a:off x="11114088" y="6427788"/>
            <a:ext cx="1077912" cy="365125"/>
          </a:xfrm>
          <a:prstGeom prst="rect">
            <a:avLst/>
          </a:prstGeom>
        </p:spPr>
        <p:txBody>
          <a:bodyPr/>
          <a:lstStyle/>
          <a:p>
            <a:fld id="{5AE1514C-5E56-4738-A1FF-4B1CFD2A3E36}" type="slidenum">
              <a:rPr lang="en-US" smtClean="0"/>
              <a:pPr/>
              <a:t>27</a:t>
            </a:fld>
            <a:endParaRPr lang="en-US"/>
          </a:p>
        </p:txBody>
      </p:sp>
      <p:sp>
        <p:nvSpPr>
          <p:cNvPr id="7" name="Title 1">
            <a:extLst>
              <a:ext uri="{FF2B5EF4-FFF2-40B4-BE49-F238E27FC236}">
                <a16:creationId xmlns:a16="http://schemas.microsoft.com/office/drawing/2014/main" id="{704718CF-9061-4EC1-91A9-830150D450D3}"/>
              </a:ext>
            </a:extLst>
          </p:cNvPr>
          <p:cNvSpPr txBox="1">
            <a:spLocks/>
          </p:cNvSpPr>
          <p:nvPr/>
        </p:nvSpPr>
        <p:spPr>
          <a:xfrm>
            <a:off x="482600" y="1040129"/>
            <a:ext cx="5080000" cy="4829459"/>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pPr marL="742950" indent="-742950">
              <a:lnSpc>
                <a:spcPct val="120000"/>
              </a:lnSpc>
              <a:buAutoNum type="arabicPeriod"/>
            </a:pPr>
            <a:r>
              <a:rPr lang="en-US" sz="3200" dirty="0">
                <a:latin typeface="+mn-lt"/>
              </a:rPr>
              <a:t>API</a:t>
            </a:r>
          </a:p>
          <a:p>
            <a:pPr marL="742950" indent="-742950">
              <a:lnSpc>
                <a:spcPct val="120000"/>
              </a:lnSpc>
              <a:buAutoNum type="arabicPeriod"/>
            </a:pPr>
            <a:r>
              <a:rPr lang="en-US" sz="3200" dirty="0">
                <a:latin typeface="+mn-lt"/>
              </a:rPr>
              <a:t>Data Importers from Dozens of Sources</a:t>
            </a:r>
          </a:p>
          <a:p>
            <a:pPr marL="742950" indent="-742950">
              <a:lnSpc>
                <a:spcPct val="120000"/>
              </a:lnSpc>
              <a:buAutoNum type="arabicPeriod"/>
            </a:pPr>
            <a:r>
              <a:rPr lang="en-US" sz="3200" dirty="0">
                <a:latin typeface="+mn-lt"/>
              </a:rPr>
              <a:t>SDKs in 8 Languages</a:t>
            </a:r>
          </a:p>
          <a:p>
            <a:pPr marL="742950" indent="-742950">
              <a:lnSpc>
                <a:spcPct val="120000"/>
              </a:lnSpc>
              <a:buAutoNum type="arabicPeriod"/>
            </a:pPr>
            <a:r>
              <a:rPr lang="en-US" sz="3200" dirty="0">
                <a:latin typeface="+mn-lt"/>
              </a:rPr>
              <a:t>Data Collection Apps</a:t>
            </a:r>
          </a:p>
          <a:p>
            <a:pPr marL="742950" indent="-742950">
              <a:lnSpc>
                <a:spcPct val="120000"/>
              </a:lnSpc>
              <a:buAutoNum type="arabicPeriod"/>
            </a:pPr>
            <a:r>
              <a:rPr lang="en-US" sz="3200" dirty="0">
                <a:latin typeface="+mn-lt"/>
              </a:rPr>
              <a:t>Study Generation and Causal Inference</a:t>
            </a:r>
          </a:p>
          <a:p>
            <a:pPr marL="742950" indent="-742950">
              <a:lnSpc>
                <a:spcPct val="120000"/>
              </a:lnSpc>
              <a:buAutoNum type="arabicPeriod"/>
            </a:pPr>
            <a:r>
              <a:rPr lang="en-US" sz="3200" dirty="0">
                <a:latin typeface="+mn-lt"/>
              </a:rPr>
              <a:t>Clinical Trial Management</a:t>
            </a:r>
          </a:p>
          <a:p>
            <a:pPr marL="742950" indent="-742950">
              <a:lnSpc>
                <a:spcPct val="120000"/>
              </a:lnSpc>
              <a:buAutoNum type="arabicPeriod"/>
            </a:pPr>
            <a:r>
              <a:rPr lang="en-US" sz="3200" dirty="0">
                <a:latin typeface="+mn-lt"/>
              </a:rPr>
              <a:t>HIPAA Compliant Storage</a:t>
            </a:r>
          </a:p>
          <a:p>
            <a:pPr marL="742950" indent="-742950">
              <a:lnSpc>
                <a:spcPct val="120000"/>
              </a:lnSpc>
              <a:buAutoNum type="arabicPeriod"/>
            </a:pPr>
            <a:r>
              <a:rPr lang="en-US" sz="3200" dirty="0">
                <a:latin typeface="+mn-lt"/>
              </a:rPr>
              <a:t>No Code App Builder</a:t>
            </a:r>
          </a:p>
        </p:txBody>
      </p:sp>
      <p:sp>
        <p:nvSpPr>
          <p:cNvPr id="9" name="Title 1">
            <a:extLst>
              <a:ext uri="{FF2B5EF4-FFF2-40B4-BE49-F238E27FC236}">
                <a16:creationId xmlns:a16="http://schemas.microsoft.com/office/drawing/2014/main" id="{257D9B0A-AA3D-4CAF-9F8D-CA4DC2A337FC}"/>
              </a:ext>
            </a:extLst>
          </p:cNvPr>
          <p:cNvSpPr txBox="1">
            <a:spLocks/>
          </p:cNvSpPr>
          <p:nvPr/>
        </p:nvSpPr>
        <p:spPr>
          <a:xfrm>
            <a:off x="6362324" y="390030"/>
            <a:ext cx="2711452" cy="108204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r>
              <a:rPr lang="en-US" sz="4800" u="sng" dirty="0"/>
              <a:t>TODO</a:t>
            </a:r>
          </a:p>
        </p:txBody>
      </p:sp>
      <p:sp>
        <p:nvSpPr>
          <p:cNvPr id="10" name="Title 1">
            <a:extLst>
              <a:ext uri="{FF2B5EF4-FFF2-40B4-BE49-F238E27FC236}">
                <a16:creationId xmlns:a16="http://schemas.microsoft.com/office/drawing/2014/main" id="{67E29604-DBA7-4B56-A383-3295449804B8}"/>
              </a:ext>
            </a:extLst>
          </p:cNvPr>
          <p:cNvSpPr txBox="1">
            <a:spLocks/>
          </p:cNvSpPr>
          <p:nvPr/>
        </p:nvSpPr>
        <p:spPr>
          <a:xfrm>
            <a:off x="6152339" y="1274885"/>
            <a:ext cx="5378452" cy="519308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pPr marL="742950" indent="-742950">
              <a:lnSpc>
                <a:spcPct val="100000"/>
              </a:lnSpc>
              <a:buAutoNum type="arabicPeriod"/>
            </a:pPr>
            <a:r>
              <a:rPr lang="en-US" sz="2400" dirty="0">
                <a:latin typeface="+mn-lt"/>
              </a:rPr>
              <a:t>Plugin Framework</a:t>
            </a:r>
          </a:p>
          <a:p>
            <a:pPr marL="742950" indent="-742950">
              <a:lnSpc>
                <a:spcPct val="100000"/>
              </a:lnSpc>
              <a:buAutoNum type="arabicPeriod"/>
            </a:pPr>
            <a:r>
              <a:rPr lang="en-US" sz="2400" dirty="0">
                <a:latin typeface="+mn-lt"/>
              </a:rPr>
              <a:t>GUI Data Mapper to Add New Data Import and Export Formats</a:t>
            </a:r>
          </a:p>
          <a:p>
            <a:pPr marL="742950" indent="-742950">
              <a:lnSpc>
                <a:spcPct val="100000"/>
              </a:lnSpc>
              <a:buAutoNum type="arabicPeriod"/>
            </a:pPr>
            <a:r>
              <a:rPr lang="en-US" sz="2400" dirty="0">
                <a:latin typeface="+mn-lt"/>
              </a:rPr>
              <a:t>Better Documentation of the SDKs and API</a:t>
            </a:r>
          </a:p>
          <a:p>
            <a:pPr marL="742950" indent="-742950">
              <a:lnSpc>
                <a:spcPct val="100000"/>
              </a:lnSpc>
              <a:buAutoNum type="arabicPeriod"/>
            </a:pPr>
            <a:r>
              <a:rPr lang="en-US" sz="2400" dirty="0">
                <a:latin typeface="+mn-lt"/>
              </a:rPr>
              <a:t>Developer Support for the Various Languages</a:t>
            </a:r>
          </a:p>
          <a:p>
            <a:pPr marL="742950" indent="-742950">
              <a:lnSpc>
                <a:spcPct val="100000"/>
              </a:lnSpc>
              <a:buAutoNum type="arabicPeriod"/>
            </a:pPr>
            <a:r>
              <a:rPr lang="en-US" sz="2400" dirty="0">
                <a:latin typeface="+mn-lt"/>
              </a:rPr>
              <a:t>Example integrations/projects in all languages</a:t>
            </a:r>
          </a:p>
          <a:p>
            <a:pPr marL="742950" indent="-742950">
              <a:lnSpc>
                <a:spcPct val="100000"/>
              </a:lnSpc>
              <a:buAutoNum type="arabicPeriod"/>
            </a:pPr>
            <a:r>
              <a:rPr lang="en-US" sz="2400" dirty="0">
                <a:latin typeface="+mn-lt"/>
              </a:rPr>
              <a:t>Partnerships with 350k Apps</a:t>
            </a:r>
          </a:p>
          <a:p>
            <a:pPr marL="742950" indent="-742950">
              <a:lnSpc>
                <a:spcPct val="100000"/>
              </a:lnSpc>
              <a:buAutoNum type="arabicPeriod"/>
            </a:pPr>
            <a:r>
              <a:rPr lang="en-US" sz="2400" dirty="0">
                <a:latin typeface="+mn-lt"/>
              </a:rPr>
              <a:t>Apply for SBIR and Other Grants and other fundraising</a:t>
            </a:r>
          </a:p>
          <a:p>
            <a:pPr marL="742950" indent="-742950">
              <a:lnSpc>
                <a:spcPct val="100000"/>
              </a:lnSpc>
              <a:buAutoNum type="arabicPeriod"/>
            </a:pPr>
            <a:r>
              <a:rPr lang="en-US" sz="2400" dirty="0">
                <a:latin typeface="+mn-lt"/>
              </a:rPr>
              <a:t>Reference Data Search and Wiki for the curation of variable data links/documentation</a:t>
            </a:r>
          </a:p>
          <a:p>
            <a:pPr marL="742950" indent="-742950">
              <a:lnSpc>
                <a:spcPct val="100000"/>
              </a:lnSpc>
              <a:buAutoNum type="arabicPeriod"/>
            </a:pPr>
            <a:r>
              <a:rPr lang="en-US" sz="2400" dirty="0">
                <a:latin typeface="+mn-lt"/>
              </a:rPr>
              <a:t>More data importers</a:t>
            </a:r>
          </a:p>
          <a:p>
            <a:pPr marL="742950" indent="-742950">
              <a:lnSpc>
                <a:spcPct val="100000"/>
              </a:lnSpc>
              <a:buAutoNum type="arabicPeriod"/>
            </a:pPr>
            <a:r>
              <a:rPr lang="en-US" sz="2400" dirty="0">
                <a:latin typeface="+mn-lt"/>
              </a:rPr>
              <a:t>Automate compensation</a:t>
            </a:r>
          </a:p>
          <a:p>
            <a:pPr marL="742950" indent="-742950">
              <a:lnSpc>
                <a:spcPct val="100000"/>
              </a:lnSpc>
              <a:buAutoNum type="arabicPeriod"/>
            </a:pPr>
            <a:r>
              <a:rPr lang="en-US" sz="2400" dirty="0">
                <a:latin typeface="+mn-lt"/>
              </a:rPr>
              <a:t>Establish a legal entity</a:t>
            </a:r>
          </a:p>
          <a:p>
            <a:pPr marL="742950" indent="-742950">
              <a:lnSpc>
                <a:spcPct val="100000"/>
              </a:lnSpc>
              <a:buAutoNum type="arabicPeriod"/>
            </a:pPr>
            <a:r>
              <a:rPr lang="en-US" sz="2400" dirty="0">
                <a:latin typeface="+mn-lt"/>
              </a:rPr>
              <a:t>Bounties for security issues and bugs</a:t>
            </a:r>
          </a:p>
          <a:p>
            <a:pPr marL="742950" indent="-742950">
              <a:lnSpc>
                <a:spcPct val="100000"/>
              </a:lnSpc>
              <a:buAutoNum type="arabicPeriod"/>
            </a:pPr>
            <a:r>
              <a:rPr lang="en-US" sz="2400" dirty="0">
                <a:latin typeface="+mn-lt"/>
              </a:rPr>
              <a:t>Federated learning, homomorphic encryption or decentralized data storage</a:t>
            </a:r>
          </a:p>
          <a:p>
            <a:pPr marL="742950" indent="-742950">
              <a:lnSpc>
                <a:spcPct val="100000"/>
              </a:lnSpc>
              <a:buAutoNum type="arabicPeriod"/>
            </a:pPr>
            <a:r>
              <a:rPr lang="en-US" sz="2400" dirty="0">
                <a:latin typeface="+mn-lt"/>
              </a:rPr>
              <a:t>Billing mechanism for charging tokens for usage</a:t>
            </a:r>
          </a:p>
          <a:p>
            <a:pPr marL="742950" indent="-742950">
              <a:buAutoNum type="arabicPeriod"/>
            </a:pPr>
            <a:endParaRPr lang="en-US" dirty="0"/>
          </a:p>
        </p:txBody>
      </p:sp>
    </p:spTree>
    <p:extLst>
      <p:ext uri="{BB962C8B-B14F-4D97-AF65-F5344CB8AC3E}">
        <p14:creationId xmlns:p14="http://schemas.microsoft.com/office/powerpoint/2010/main" val="614044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4212E"/>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1FDDE12-B68A-41F3-89DA-A9B7FE6B8812}"/>
              </a:ext>
            </a:extLst>
          </p:cNvPr>
          <p:cNvSpPr>
            <a:spLocks noGrp="1"/>
          </p:cNvSpPr>
          <p:nvPr>
            <p:ph type="sldNum" sz="quarter" idx="4294967295"/>
          </p:nvPr>
        </p:nvSpPr>
        <p:spPr>
          <a:xfrm>
            <a:off x="11114088" y="6427788"/>
            <a:ext cx="1077912" cy="365125"/>
          </a:xfrm>
          <a:prstGeom prst="rect">
            <a:avLst/>
          </a:prstGeom>
        </p:spPr>
        <p:txBody>
          <a:bodyPr/>
          <a:lstStyle/>
          <a:p>
            <a:fld id="{5AE1514C-5E56-4738-A1FF-4B1CFD2A3E36}" type="slidenum">
              <a:rPr lang="en-US" smtClean="0"/>
              <a:pPr/>
              <a:t>28</a:t>
            </a:fld>
            <a:endParaRPr lang="en-US"/>
          </a:p>
        </p:txBody>
      </p:sp>
      <p:sp>
        <p:nvSpPr>
          <p:cNvPr id="9" name="Title 1">
            <a:extLst>
              <a:ext uri="{FF2B5EF4-FFF2-40B4-BE49-F238E27FC236}">
                <a16:creationId xmlns:a16="http://schemas.microsoft.com/office/drawing/2014/main" id="{257D9B0A-AA3D-4CAF-9F8D-CA4DC2A337FC}"/>
              </a:ext>
            </a:extLst>
          </p:cNvPr>
          <p:cNvSpPr txBox="1">
            <a:spLocks/>
          </p:cNvSpPr>
          <p:nvPr/>
        </p:nvSpPr>
        <p:spPr>
          <a:xfrm>
            <a:off x="4044762" y="167622"/>
            <a:ext cx="4102476" cy="65787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r>
              <a:rPr lang="en-US" sz="4800" u="sng" dirty="0"/>
              <a:t>Roadmap</a:t>
            </a:r>
          </a:p>
        </p:txBody>
      </p:sp>
      <p:sp>
        <p:nvSpPr>
          <p:cNvPr id="10" name="Title 1">
            <a:extLst>
              <a:ext uri="{FF2B5EF4-FFF2-40B4-BE49-F238E27FC236}">
                <a16:creationId xmlns:a16="http://schemas.microsoft.com/office/drawing/2014/main" id="{67E29604-DBA7-4B56-A383-3295449804B8}"/>
              </a:ext>
            </a:extLst>
          </p:cNvPr>
          <p:cNvSpPr txBox="1">
            <a:spLocks/>
          </p:cNvSpPr>
          <p:nvPr/>
        </p:nvSpPr>
        <p:spPr>
          <a:xfrm>
            <a:off x="559204" y="1317129"/>
            <a:ext cx="11073591" cy="55408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pPr marL="742950" indent="-742950">
              <a:lnSpc>
                <a:spcPct val="100000"/>
              </a:lnSpc>
              <a:buAutoNum type="arabicPeriod"/>
            </a:pPr>
            <a:r>
              <a:rPr lang="en-US" sz="2300" dirty="0">
                <a:latin typeface="+mn-lt"/>
              </a:rPr>
              <a:t>Plugin Framework</a:t>
            </a:r>
          </a:p>
          <a:p>
            <a:pPr marL="742950" indent="-742950">
              <a:lnSpc>
                <a:spcPct val="100000"/>
              </a:lnSpc>
              <a:buAutoNum type="arabicPeriod"/>
            </a:pPr>
            <a:r>
              <a:rPr lang="en-US" sz="2300" dirty="0">
                <a:latin typeface="+mn-lt"/>
              </a:rPr>
              <a:t>GUI Data Mapper to Add New Data Import and Export Formats</a:t>
            </a:r>
          </a:p>
          <a:p>
            <a:pPr marL="742950" indent="-742950">
              <a:lnSpc>
                <a:spcPct val="100000"/>
              </a:lnSpc>
              <a:buAutoNum type="arabicPeriod"/>
            </a:pPr>
            <a:r>
              <a:rPr lang="en-US" sz="2300" dirty="0">
                <a:latin typeface="+mn-lt"/>
              </a:rPr>
              <a:t>Better Documentation of the SDKs and API</a:t>
            </a:r>
          </a:p>
          <a:p>
            <a:pPr marL="742950" indent="-742950">
              <a:lnSpc>
                <a:spcPct val="100000"/>
              </a:lnSpc>
              <a:buAutoNum type="arabicPeriod"/>
            </a:pPr>
            <a:r>
              <a:rPr lang="en-US" sz="2300" dirty="0">
                <a:latin typeface="+mn-lt"/>
              </a:rPr>
              <a:t>Developer Support for the Various Languages</a:t>
            </a:r>
          </a:p>
          <a:p>
            <a:pPr marL="742950" indent="-742950">
              <a:lnSpc>
                <a:spcPct val="100000"/>
              </a:lnSpc>
              <a:buAutoNum type="arabicPeriod"/>
            </a:pPr>
            <a:r>
              <a:rPr lang="en-US" sz="2300" dirty="0">
                <a:latin typeface="+mn-lt"/>
              </a:rPr>
              <a:t>Example integrations/projects in all languages</a:t>
            </a:r>
          </a:p>
          <a:p>
            <a:pPr marL="742950" indent="-742950">
              <a:lnSpc>
                <a:spcPct val="100000"/>
              </a:lnSpc>
              <a:buAutoNum type="arabicPeriod"/>
            </a:pPr>
            <a:r>
              <a:rPr lang="en-US" sz="2300" dirty="0">
                <a:latin typeface="+mn-lt"/>
              </a:rPr>
              <a:t>Partnerships with 350k Apps</a:t>
            </a:r>
          </a:p>
          <a:p>
            <a:pPr marL="742950" indent="-742950">
              <a:lnSpc>
                <a:spcPct val="100000"/>
              </a:lnSpc>
              <a:buAutoNum type="arabicPeriod"/>
            </a:pPr>
            <a:r>
              <a:rPr lang="en-US" sz="2300" dirty="0">
                <a:latin typeface="+mn-lt"/>
              </a:rPr>
              <a:t>Apply for SBIR and Other Grants and other fundraising</a:t>
            </a:r>
          </a:p>
          <a:p>
            <a:pPr marL="742950" indent="-742950">
              <a:lnSpc>
                <a:spcPct val="100000"/>
              </a:lnSpc>
              <a:buAutoNum type="arabicPeriod"/>
            </a:pPr>
            <a:r>
              <a:rPr lang="en-US" sz="2300" dirty="0">
                <a:latin typeface="+mn-lt"/>
              </a:rPr>
              <a:t>Reference Data Search and Wiki for the curation of variable data links/documentation</a:t>
            </a:r>
          </a:p>
          <a:p>
            <a:pPr marL="742950" indent="-742950">
              <a:lnSpc>
                <a:spcPct val="100000"/>
              </a:lnSpc>
              <a:buAutoNum type="arabicPeriod"/>
            </a:pPr>
            <a:r>
              <a:rPr lang="en-US" sz="2300" b="1" dirty="0">
                <a:latin typeface="+mn-lt"/>
              </a:rPr>
              <a:t>More data importers</a:t>
            </a:r>
          </a:p>
          <a:p>
            <a:pPr marL="742950" indent="-742950">
              <a:lnSpc>
                <a:spcPct val="100000"/>
              </a:lnSpc>
              <a:buAutoNum type="arabicPeriod"/>
            </a:pPr>
            <a:r>
              <a:rPr lang="en-US" sz="2300" b="1" dirty="0">
                <a:latin typeface="+mn-lt"/>
              </a:rPr>
              <a:t>Automate compensation</a:t>
            </a:r>
          </a:p>
          <a:p>
            <a:pPr marL="742950" indent="-742950">
              <a:lnSpc>
                <a:spcPct val="100000"/>
              </a:lnSpc>
              <a:buAutoNum type="arabicPeriod"/>
            </a:pPr>
            <a:r>
              <a:rPr lang="en-US" sz="2300" b="1" dirty="0">
                <a:latin typeface="+mn-lt"/>
              </a:rPr>
              <a:t>Establish a legal entity</a:t>
            </a:r>
          </a:p>
          <a:p>
            <a:pPr marL="742950" indent="-742950">
              <a:lnSpc>
                <a:spcPct val="100000"/>
              </a:lnSpc>
              <a:buAutoNum type="arabicPeriod"/>
            </a:pPr>
            <a:r>
              <a:rPr lang="en-US" sz="2300" b="1" dirty="0">
                <a:latin typeface="+mn-lt"/>
              </a:rPr>
              <a:t>Bounties for security issues and bugs</a:t>
            </a:r>
          </a:p>
          <a:p>
            <a:pPr marL="742950" indent="-742950">
              <a:lnSpc>
                <a:spcPct val="100000"/>
              </a:lnSpc>
              <a:buAutoNum type="arabicPeriod"/>
            </a:pPr>
            <a:r>
              <a:rPr lang="en-US" sz="2300" b="1" dirty="0">
                <a:latin typeface="+mn-lt"/>
              </a:rPr>
              <a:t>Federated learning, homomorphic encryption, or decentralized data storage</a:t>
            </a:r>
          </a:p>
          <a:p>
            <a:pPr marL="742950" indent="-742950">
              <a:lnSpc>
                <a:spcPct val="100000"/>
              </a:lnSpc>
              <a:buAutoNum type="arabicPeriod"/>
            </a:pPr>
            <a:r>
              <a:rPr lang="en-US" sz="2300" b="1" dirty="0">
                <a:latin typeface="+mn-lt"/>
              </a:rPr>
              <a:t>Billing mechanism for charging tokens for usage</a:t>
            </a:r>
          </a:p>
          <a:p>
            <a:pPr marL="742950" indent="-742950">
              <a:buAutoNum type="arabicPeriod"/>
            </a:pPr>
            <a:endParaRPr lang="en-US" dirty="0"/>
          </a:p>
        </p:txBody>
      </p:sp>
    </p:spTree>
    <p:extLst>
      <p:ext uri="{BB962C8B-B14F-4D97-AF65-F5344CB8AC3E}">
        <p14:creationId xmlns:p14="http://schemas.microsoft.com/office/powerpoint/2010/main" val="2765489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8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6E29055-C3A9-40A2-959A-7CE3542F41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2190" y="-171450"/>
            <a:ext cx="7647620" cy="6858000"/>
          </a:xfrm>
          <a:prstGeom prst="rect">
            <a:avLst/>
          </a:prstGeom>
        </p:spPr>
      </p:pic>
      <p:sp>
        <p:nvSpPr>
          <p:cNvPr id="8" name="TextBox 7">
            <a:extLst>
              <a:ext uri="{FF2B5EF4-FFF2-40B4-BE49-F238E27FC236}">
                <a16:creationId xmlns:a16="http://schemas.microsoft.com/office/drawing/2014/main" id="{B0BAC480-DA57-4370-9583-97160527C07F}"/>
              </a:ext>
            </a:extLst>
          </p:cNvPr>
          <p:cNvSpPr txBox="1"/>
          <p:nvPr/>
        </p:nvSpPr>
        <p:spPr>
          <a:xfrm>
            <a:off x="486222" y="171450"/>
            <a:ext cx="11610974" cy="1323439"/>
          </a:xfrm>
          <a:prstGeom prst="rect">
            <a:avLst/>
          </a:prstGeom>
          <a:noFill/>
        </p:spPr>
        <p:txBody>
          <a:bodyPr wrap="square" rtlCol="0">
            <a:spAutoFit/>
          </a:bodyPr>
          <a:lstStyle/>
          <a:p>
            <a:r>
              <a:rPr lang="en-US" sz="4000" dirty="0">
                <a:solidFill>
                  <a:schemeClr val="bg1"/>
                </a:solidFill>
                <a:latin typeface="THICCCBOI" panose="00000800000000000000" pitchFamily="2" charset="0"/>
              </a:rPr>
              <a:t>Due to the cost of research, we know almost nothing about anything that isn’t patentable.</a:t>
            </a:r>
          </a:p>
        </p:txBody>
      </p:sp>
      <p:pic>
        <p:nvPicPr>
          <p:cNvPr id="6" name="Picture 5" descr="A picture containing text, electronics&#10;&#10;Description automatically generated">
            <a:extLst>
              <a:ext uri="{FF2B5EF4-FFF2-40B4-BE49-F238E27FC236}">
                <a16:creationId xmlns:a16="http://schemas.microsoft.com/office/drawing/2014/main" id="{B41DD60C-C5AD-45BE-BE5E-E685D0E90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0780" y="1395324"/>
            <a:ext cx="5972174" cy="5972174"/>
          </a:xfrm>
          <a:prstGeom prst="rect">
            <a:avLst/>
          </a:prstGeom>
        </p:spPr>
      </p:pic>
      <p:pic>
        <p:nvPicPr>
          <p:cNvPr id="14" name="Picture 13" descr="A picture containing text, electronics&#10;&#10;Description automatically generated">
            <a:extLst>
              <a:ext uri="{FF2B5EF4-FFF2-40B4-BE49-F238E27FC236}">
                <a16:creationId xmlns:a16="http://schemas.microsoft.com/office/drawing/2014/main" id="{9A65129C-88A1-4AE9-885D-C687998E4E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297" y="1329630"/>
            <a:ext cx="6038404" cy="6038404"/>
          </a:xfrm>
          <a:prstGeom prst="rect">
            <a:avLst/>
          </a:prstGeom>
        </p:spPr>
      </p:pic>
    </p:spTree>
    <p:extLst>
      <p:ext uri="{BB962C8B-B14F-4D97-AF65-F5344CB8AC3E}">
        <p14:creationId xmlns:p14="http://schemas.microsoft.com/office/powerpoint/2010/main" val="83194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4212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66B4BE-AC40-4066-8AA4-5A67016B5550}"/>
              </a:ext>
            </a:extLst>
          </p:cNvPr>
          <p:cNvSpPr>
            <a:spLocks noGrp="1"/>
          </p:cNvSpPr>
          <p:nvPr>
            <p:ph type="title" idx="4294967295"/>
          </p:nvPr>
        </p:nvSpPr>
        <p:spPr>
          <a:xfrm>
            <a:off x="4995487" y="980786"/>
            <a:ext cx="6538912" cy="2408238"/>
          </a:xfrm>
        </p:spPr>
        <p:txBody>
          <a:bodyPr vert="horz" lIns="91440" tIns="45720" rIns="91440" bIns="45720" rtlCol="0" anchor="b">
            <a:noAutofit/>
          </a:bodyPr>
          <a:lstStyle/>
          <a:p>
            <a:pPr algn="ctr"/>
            <a:r>
              <a:rPr lang="en-US" sz="6000" dirty="0">
                <a:ln w="0"/>
              </a:rPr>
              <a:t>Thank you!</a:t>
            </a:r>
            <a:endParaRPr lang="en-US" sz="6000" dirty="0"/>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sp>
        <p:nvSpPr>
          <p:cNvPr id="11" name="Title 2">
            <a:extLst>
              <a:ext uri="{FF2B5EF4-FFF2-40B4-BE49-F238E27FC236}">
                <a16:creationId xmlns:a16="http://schemas.microsoft.com/office/drawing/2014/main" id="{5E0B0FDD-B229-499C-B9E9-18F83853CAFA}"/>
              </a:ext>
            </a:extLst>
          </p:cNvPr>
          <p:cNvSpPr txBox="1">
            <a:spLocks/>
          </p:cNvSpPr>
          <p:nvPr/>
        </p:nvSpPr>
        <p:spPr>
          <a:xfrm>
            <a:off x="4995487" y="3468976"/>
            <a:ext cx="6539271" cy="240814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bg1"/>
                </a:solidFill>
                <a:latin typeface="THICCCBOI" panose="00000800000000000000" pitchFamily="2" charset="0"/>
                <a:ea typeface="+mj-ea"/>
                <a:cs typeface="+mj-cs"/>
              </a:defRPr>
            </a:lvl1pPr>
          </a:lstStyle>
          <a:p>
            <a:pPr algn="ctr"/>
            <a:r>
              <a:rPr lang="en-US" sz="6000" dirty="0">
                <a:ln w="0"/>
              </a:rPr>
              <a:t>Join us at curedao.org!</a:t>
            </a:r>
            <a:endParaRPr lang="en-US" sz="6000" dirty="0"/>
          </a:p>
        </p:txBody>
      </p:sp>
    </p:spTree>
    <p:extLst>
      <p:ext uri="{BB962C8B-B14F-4D97-AF65-F5344CB8AC3E}">
        <p14:creationId xmlns:p14="http://schemas.microsoft.com/office/powerpoint/2010/main" val="1038317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74BC0E0-EFB7-4165-B701-FD0EB82C5021}"/>
              </a:ext>
            </a:extLst>
          </p:cNvPr>
          <p:cNvPicPr>
            <a:picLocks noChangeAspect="1"/>
          </p:cNvPicPr>
          <p:nvPr/>
        </p:nvPicPr>
        <p:blipFill rotWithShape="1">
          <a:blip r:embed="rId3"/>
          <a:srcRect l="3197" r="3913" b="-1"/>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41A6F43C-C2DC-4FFA-80FB-55AF89F2CA45}"/>
              </a:ext>
            </a:extLst>
          </p:cNvPr>
          <p:cNvPicPr>
            <a:picLocks noChangeAspect="1"/>
          </p:cNvPicPr>
          <p:nvPr/>
        </p:nvPicPr>
        <p:blipFill rotWithShape="1">
          <a:blip r:embed="rId4"/>
          <a:srcRect l="9045" t="2165" r="9045" b="2165"/>
          <a:stretch/>
        </p:blipFill>
        <p:spPr>
          <a:xfrm>
            <a:off x="0" y="0"/>
            <a:ext cx="12188825" cy="6857990"/>
          </a:xfrm>
          <a:prstGeom prst="rect">
            <a:avLst/>
          </a:prstGeom>
        </p:spPr>
      </p:pic>
    </p:spTree>
    <p:extLst>
      <p:ext uri="{BB962C8B-B14F-4D97-AF65-F5344CB8AC3E}">
        <p14:creationId xmlns:p14="http://schemas.microsoft.com/office/powerpoint/2010/main" val="3027082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6E29055-C3A9-40A2-959A-7CE3542F41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8915" y="-866775"/>
            <a:ext cx="7647620" cy="6858000"/>
          </a:xfrm>
          <a:prstGeom prst="rect">
            <a:avLst/>
          </a:prstGeom>
        </p:spPr>
      </p:pic>
      <p:pic>
        <p:nvPicPr>
          <p:cNvPr id="7" name="Graphic 6">
            <a:extLst>
              <a:ext uri="{FF2B5EF4-FFF2-40B4-BE49-F238E27FC236}">
                <a16:creationId xmlns:a16="http://schemas.microsoft.com/office/drawing/2014/main" id="{551EE418-6A5D-41FA-99DE-034A48F2C1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1394" y="152400"/>
            <a:ext cx="6748206" cy="6791325"/>
          </a:xfrm>
          <a:prstGeom prst="rect">
            <a:avLst/>
          </a:prstGeom>
        </p:spPr>
      </p:pic>
      <p:sp>
        <p:nvSpPr>
          <p:cNvPr id="8" name="TextBox 7">
            <a:extLst>
              <a:ext uri="{FF2B5EF4-FFF2-40B4-BE49-F238E27FC236}">
                <a16:creationId xmlns:a16="http://schemas.microsoft.com/office/drawing/2014/main" id="{B0BAC480-DA57-4370-9583-97160527C07F}"/>
              </a:ext>
            </a:extLst>
          </p:cNvPr>
          <p:cNvSpPr txBox="1"/>
          <p:nvPr/>
        </p:nvSpPr>
        <p:spPr>
          <a:xfrm>
            <a:off x="295275" y="428178"/>
            <a:ext cx="5429250" cy="6001643"/>
          </a:xfrm>
          <a:prstGeom prst="rect">
            <a:avLst/>
          </a:prstGeom>
          <a:noFill/>
        </p:spPr>
        <p:txBody>
          <a:bodyPr wrap="square" rtlCol="0">
            <a:spAutoFit/>
          </a:bodyPr>
          <a:lstStyle/>
          <a:p>
            <a:r>
              <a:rPr lang="en-US" sz="4800" b="1" dirty="0">
                <a:solidFill>
                  <a:schemeClr val="bg1"/>
                </a:solidFill>
                <a:effectLst/>
                <a:latin typeface="THICCCBOI Light" panose="00000400000000000000" pitchFamily="2" charset="0"/>
              </a:rPr>
              <a:t>2 billion </a:t>
            </a:r>
            <a:r>
              <a:rPr lang="en-US" sz="4800" dirty="0">
                <a:solidFill>
                  <a:schemeClr val="bg1"/>
                </a:solidFill>
                <a:effectLst/>
                <a:latin typeface="THICCCBOI Light" panose="00000400000000000000" pitchFamily="2" charset="0"/>
              </a:rPr>
              <a:t>people </a:t>
            </a:r>
            <a:r>
              <a:rPr lang="en-US" sz="4800" b="1" dirty="0">
                <a:solidFill>
                  <a:schemeClr val="bg1"/>
                </a:solidFill>
                <a:effectLst/>
                <a:latin typeface="THICCCBOI Light" panose="00000400000000000000" pitchFamily="2" charset="0"/>
              </a:rPr>
              <a:t>suffer</a:t>
            </a:r>
            <a:r>
              <a:rPr lang="en-US" sz="4800" dirty="0">
                <a:solidFill>
                  <a:schemeClr val="bg1"/>
                </a:solidFill>
                <a:effectLst/>
                <a:latin typeface="THICCCBOI Light" panose="00000400000000000000" pitchFamily="2" charset="0"/>
              </a:rPr>
              <a:t> from </a:t>
            </a:r>
            <a:r>
              <a:rPr lang="en-US" sz="4800" b="1" dirty="0">
                <a:solidFill>
                  <a:schemeClr val="bg1"/>
                </a:solidFill>
                <a:effectLst/>
                <a:latin typeface="THICCCBOI Light" panose="00000400000000000000" pitchFamily="2" charset="0"/>
              </a:rPr>
              <a:t>inflammation-</a:t>
            </a:r>
            <a:r>
              <a:rPr lang="en-US" sz="4800" dirty="0">
                <a:solidFill>
                  <a:schemeClr val="bg1"/>
                </a:solidFill>
                <a:effectLst/>
                <a:latin typeface="THICCCBOI Light" panose="00000400000000000000" pitchFamily="2" charset="0"/>
              </a:rPr>
              <a:t>mediated diseases influenced by </a:t>
            </a:r>
            <a:r>
              <a:rPr lang="en-US" sz="4800" b="1" dirty="0">
                <a:solidFill>
                  <a:schemeClr val="bg1"/>
                </a:solidFill>
                <a:effectLst/>
                <a:latin typeface="THICCCBOI Light" panose="00000400000000000000" pitchFamily="2" charset="0"/>
              </a:rPr>
              <a:t>hundreds</a:t>
            </a:r>
            <a:r>
              <a:rPr lang="en-US" sz="4800" dirty="0">
                <a:solidFill>
                  <a:schemeClr val="bg1"/>
                </a:solidFill>
                <a:effectLst/>
                <a:latin typeface="THICCCBOI Light" panose="00000400000000000000" pitchFamily="2" charset="0"/>
              </a:rPr>
              <a:t> of </a:t>
            </a:r>
            <a:r>
              <a:rPr lang="en-US" sz="4800" b="1" dirty="0">
                <a:solidFill>
                  <a:schemeClr val="bg1"/>
                </a:solidFill>
                <a:effectLst/>
                <a:latin typeface="THICCCBOI Light" panose="00000400000000000000" pitchFamily="2" charset="0"/>
              </a:rPr>
              <a:t>unknown</a:t>
            </a:r>
            <a:r>
              <a:rPr lang="en-US" sz="4800" dirty="0">
                <a:solidFill>
                  <a:schemeClr val="bg1"/>
                </a:solidFill>
                <a:effectLst/>
                <a:latin typeface="THICCCBOI Light" panose="00000400000000000000" pitchFamily="2" charset="0"/>
              </a:rPr>
              <a:t> factors. </a:t>
            </a:r>
            <a:endParaRPr lang="en-US" sz="4800" dirty="0">
              <a:solidFill>
                <a:schemeClr val="bg1"/>
              </a:solidFill>
              <a:latin typeface="THICCCBOI Light" panose="00000400000000000000" pitchFamily="2" charset="0"/>
            </a:endParaRPr>
          </a:p>
        </p:txBody>
      </p:sp>
    </p:spTree>
    <p:extLst>
      <p:ext uri="{BB962C8B-B14F-4D97-AF65-F5344CB8AC3E}">
        <p14:creationId xmlns:p14="http://schemas.microsoft.com/office/powerpoint/2010/main" val="2949482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6E29055-C3A9-40A2-959A-7CE3542F41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2190" y="-171450"/>
            <a:ext cx="7647620" cy="6858000"/>
          </a:xfrm>
          <a:prstGeom prst="rect">
            <a:avLst/>
          </a:prstGeom>
        </p:spPr>
      </p:pic>
      <p:sp>
        <p:nvSpPr>
          <p:cNvPr id="8" name="TextBox 7">
            <a:extLst>
              <a:ext uri="{FF2B5EF4-FFF2-40B4-BE49-F238E27FC236}">
                <a16:creationId xmlns:a16="http://schemas.microsoft.com/office/drawing/2014/main" id="{B0BAC480-DA57-4370-9583-97160527C07F}"/>
              </a:ext>
            </a:extLst>
          </p:cNvPr>
          <p:cNvSpPr txBox="1"/>
          <p:nvPr/>
        </p:nvSpPr>
        <p:spPr>
          <a:xfrm>
            <a:off x="486222" y="171450"/>
            <a:ext cx="11610974" cy="1323439"/>
          </a:xfrm>
          <a:prstGeom prst="rect">
            <a:avLst/>
          </a:prstGeom>
          <a:noFill/>
        </p:spPr>
        <p:txBody>
          <a:bodyPr wrap="square" rtlCol="0">
            <a:spAutoFit/>
          </a:bodyPr>
          <a:lstStyle/>
          <a:p>
            <a:r>
              <a:rPr lang="en-US" sz="4000" dirty="0">
                <a:solidFill>
                  <a:schemeClr val="bg1"/>
                </a:solidFill>
                <a:latin typeface="THICCCBOI" panose="00000800000000000000" pitchFamily="2" charset="0"/>
              </a:rPr>
              <a:t>Due to the cost of research, we know almost nothing about anything that isn’t patentable.</a:t>
            </a:r>
          </a:p>
        </p:txBody>
      </p:sp>
      <p:pic>
        <p:nvPicPr>
          <p:cNvPr id="6" name="Picture 5" descr="A picture containing text, electronics&#10;&#10;Description automatically generated">
            <a:extLst>
              <a:ext uri="{FF2B5EF4-FFF2-40B4-BE49-F238E27FC236}">
                <a16:creationId xmlns:a16="http://schemas.microsoft.com/office/drawing/2014/main" id="{B41DD60C-C5AD-45BE-BE5E-E685D0E90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0780" y="1395324"/>
            <a:ext cx="5972174" cy="5972174"/>
          </a:xfrm>
          <a:prstGeom prst="rect">
            <a:avLst/>
          </a:prstGeom>
        </p:spPr>
      </p:pic>
      <p:pic>
        <p:nvPicPr>
          <p:cNvPr id="14" name="Picture 13" descr="A picture containing text, electronics&#10;&#10;Description automatically generated">
            <a:extLst>
              <a:ext uri="{FF2B5EF4-FFF2-40B4-BE49-F238E27FC236}">
                <a16:creationId xmlns:a16="http://schemas.microsoft.com/office/drawing/2014/main" id="{9A65129C-88A1-4AE9-885D-C687998E4E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297" y="1329630"/>
            <a:ext cx="6038404" cy="6038404"/>
          </a:xfrm>
          <a:prstGeom prst="rect">
            <a:avLst/>
          </a:prstGeom>
        </p:spPr>
      </p:pic>
    </p:spTree>
    <p:extLst>
      <p:ext uri="{BB962C8B-B14F-4D97-AF65-F5344CB8AC3E}">
        <p14:creationId xmlns:p14="http://schemas.microsoft.com/office/powerpoint/2010/main" val="1387129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18E7A1-B49A-4C4A-8FBF-B5C5D58BBBA1}"/>
              </a:ext>
            </a:extLst>
          </p:cNvPr>
          <p:cNvSpPr txBox="1"/>
          <p:nvPr/>
        </p:nvSpPr>
        <p:spPr>
          <a:xfrm>
            <a:off x="440930" y="195943"/>
            <a:ext cx="11310138" cy="1200329"/>
          </a:xfrm>
          <a:prstGeom prst="rect">
            <a:avLst/>
          </a:prstGeom>
          <a:noFill/>
        </p:spPr>
        <p:txBody>
          <a:bodyPr wrap="square" rtlCol="0">
            <a:spAutoFit/>
          </a:bodyPr>
          <a:lstStyle/>
          <a:p>
            <a:pPr algn="ctr"/>
            <a:r>
              <a:rPr lang="en-US" sz="3600" dirty="0">
                <a:solidFill>
                  <a:schemeClr val="bg1"/>
                </a:solidFill>
                <a:latin typeface="+mj-lt"/>
              </a:rPr>
              <a:t>Solution: </a:t>
            </a:r>
            <a:r>
              <a:rPr lang="en-US" sz="3200" dirty="0">
                <a:solidFill>
                  <a:schemeClr val="bg1"/>
                </a:solidFill>
              </a:rPr>
              <a:t>Turn Oceans of Human Generated Data into</a:t>
            </a:r>
            <a:r>
              <a:rPr lang="en-US" sz="3600" dirty="0">
                <a:solidFill>
                  <a:schemeClr val="bg1"/>
                </a:solidFill>
                <a:latin typeface="+mj-lt"/>
              </a:rPr>
              <a:t> Personalized Recommended Daily Allowances</a:t>
            </a:r>
          </a:p>
        </p:txBody>
      </p:sp>
      <p:pic>
        <p:nvPicPr>
          <p:cNvPr id="9" name="Picture 8" descr="Graphical user interface&#10;&#10;Description automatically generated with medium confidence">
            <a:extLst>
              <a:ext uri="{FF2B5EF4-FFF2-40B4-BE49-F238E27FC236}">
                <a16:creationId xmlns:a16="http://schemas.microsoft.com/office/drawing/2014/main" id="{BD827A67-A222-459F-A308-37C9EEE4B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50" y="1396272"/>
            <a:ext cx="9620899" cy="5411755"/>
          </a:xfrm>
          <a:prstGeom prst="rect">
            <a:avLst/>
          </a:prstGeom>
        </p:spPr>
      </p:pic>
    </p:spTree>
    <p:extLst>
      <p:ext uri="{BB962C8B-B14F-4D97-AF65-F5344CB8AC3E}">
        <p14:creationId xmlns:p14="http://schemas.microsoft.com/office/powerpoint/2010/main" val="2871712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ackground pattern&#10;&#10;Description automatically generated with medium confidence">
            <a:extLst>
              <a:ext uri="{FF2B5EF4-FFF2-40B4-BE49-F238E27FC236}">
                <a16:creationId xmlns:a16="http://schemas.microsoft.com/office/drawing/2014/main" id="{C9C1EC27-506F-4D40-8584-858ED47C2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49" y="0"/>
            <a:ext cx="7646701" cy="6858000"/>
          </a:xfrm>
          <a:prstGeom prst="rect">
            <a:avLst/>
          </a:prstGeom>
        </p:spPr>
      </p:pic>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screenshot of a phone&#10;&#10;Description automatically generated with low confidence">
            <a:extLst>
              <a:ext uri="{FF2B5EF4-FFF2-40B4-BE49-F238E27FC236}">
                <a16:creationId xmlns:a16="http://schemas.microsoft.com/office/drawing/2014/main" id="{5A6B0B1E-C62B-4292-ADB1-C35083F0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203" y="2096903"/>
            <a:ext cx="8705850" cy="4565956"/>
          </a:xfrm>
          <a:prstGeom prst="rect">
            <a:avLst/>
          </a:prstGeom>
        </p:spPr>
      </p:pic>
      <p:sp>
        <p:nvSpPr>
          <p:cNvPr id="10" name="TextBox 9">
            <a:extLst>
              <a:ext uri="{FF2B5EF4-FFF2-40B4-BE49-F238E27FC236}">
                <a16:creationId xmlns:a16="http://schemas.microsoft.com/office/drawing/2014/main" id="{87C65EDC-27AE-4F9F-BAD2-E46C35C11255}"/>
              </a:ext>
            </a:extLst>
          </p:cNvPr>
          <p:cNvSpPr txBox="1"/>
          <p:nvPr/>
        </p:nvSpPr>
        <p:spPr>
          <a:xfrm>
            <a:off x="590550" y="152400"/>
            <a:ext cx="11182349" cy="1077218"/>
          </a:xfrm>
          <a:prstGeom prst="rect">
            <a:avLst/>
          </a:prstGeom>
          <a:noFill/>
        </p:spPr>
        <p:txBody>
          <a:bodyPr wrap="square" rtlCol="0">
            <a:spAutoFit/>
          </a:bodyPr>
          <a:lstStyle/>
          <a:p>
            <a:pPr algn="ctr"/>
            <a:r>
              <a:rPr lang="en-US" sz="3200" dirty="0">
                <a:solidFill>
                  <a:schemeClr val="bg1"/>
                </a:solidFill>
                <a:latin typeface="+mj-lt"/>
              </a:rPr>
              <a:t>Overcoming Challenges with Real-World Evidence and Inferring Causal Relationships</a:t>
            </a:r>
          </a:p>
        </p:txBody>
      </p:sp>
      <p:sp>
        <p:nvSpPr>
          <p:cNvPr id="11" name="TextBox 10">
            <a:extLst>
              <a:ext uri="{FF2B5EF4-FFF2-40B4-BE49-F238E27FC236}">
                <a16:creationId xmlns:a16="http://schemas.microsoft.com/office/drawing/2014/main" id="{F42E680B-5B1E-495B-AEC1-9C953F30151A}"/>
              </a:ext>
            </a:extLst>
          </p:cNvPr>
          <p:cNvSpPr txBox="1"/>
          <p:nvPr/>
        </p:nvSpPr>
        <p:spPr>
          <a:xfrm>
            <a:off x="590550" y="1316987"/>
            <a:ext cx="11114531" cy="584775"/>
          </a:xfrm>
          <a:prstGeom prst="rect">
            <a:avLst/>
          </a:prstGeom>
          <a:noFill/>
        </p:spPr>
        <p:txBody>
          <a:bodyPr wrap="square" rtlCol="0">
            <a:spAutoFit/>
          </a:bodyPr>
          <a:lstStyle/>
          <a:p>
            <a:pPr algn="ctr"/>
            <a:r>
              <a:rPr lang="en-US" sz="1600" dirty="0">
                <a:solidFill>
                  <a:schemeClr val="bg1"/>
                </a:solidFill>
                <a:effectLst/>
              </a:rPr>
              <a:t>Predictive control model machine learning algorithms can systematically determine optimal treatment dosages based on measurements obtained under real-life conditions involving noise, disturbances, and uncertainty.</a:t>
            </a:r>
            <a:endParaRPr lang="en-US" sz="1600" dirty="0">
              <a:solidFill>
                <a:schemeClr val="bg1"/>
              </a:solidFill>
            </a:endParaRPr>
          </a:p>
        </p:txBody>
      </p:sp>
    </p:spTree>
    <p:extLst>
      <p:ext uri="{BB962C8B-B14F-4D97-AF65-F5344CB8AC3E}">
        <p14:creationId xmlns:p14="http://schemas.microsoft.com/office/powerpoint/2010/main" val="2517234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8448D9D8-6055-4BF5-B8E1-029A34224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16" y="-1600200"/>
            <a:ext cx="7646701" cy="6858000"/>
          </a:xfrm>
          <a:prstGeom prst="rect">
            <a:avLst/>
          </a:prstGeom>
        </p:spPr>
      </p:pic>
      <p:sp>
        <p:nvSpPr>
          <p:cNvPr id="7" name="Title 6">
            <a:extLst>
              <a:ext uri="{FF2B5EF4-FFF2-40B4-BE49-F238E27FC236}">
                <a16:creationId xmlns:a16="http://schemas.microsoft.com/office/drawing/2014/main" id="{B7EE7E73-5BF7-4967-AEA0-7DB89563D7CC}"/>
              </a:ext>
            </a:extLst>
          </p:cNvPr>
          <p:cNvSpPr>
            <a:spLocks noGrp="1"/>
          </p:cNvSpPr>
          <p:nvPr>
            <p:ph type="title" idx="4294967295"/>
          </p:nvPr>
        </p:nvSpPr>
        <p:spPr>
          <a:xfrm>
            <a:off x="310108" y="1076325"/>
            <a:ext cx="5281067" cy="6039287"/>
          </a:xfrm>
        </p:spPr>
        <p:txBody>
          <a:bodyPr vert="horz" lIns="91440" tIns="45720" rIns="91440" bIns="45720" rtlCol="0" anchor="b">
            <a:noAutofit/>
          </a:bodyPr>
          <a:lstStyle/>
          <a:p>
            <a:pPr>
              <a:lnSpc>
                <a:spcPct val="100000"/>
              </a:lnSpc>
            </a:pPr>
            <a:r>
              <a:rPr lang="en-US" sz="3600" dirty="0">
                <a:latin typeface="+mn-lt"/>
              </a:rPr>
              <a:t>This enables </a:t>
            </a:r>
            <a:br>
              <a:rPr lang="en-US" sz="3200" dirty="0"/>
            </a:br>
            <a:r>
              <a:rPr lang="en-US" sz="6600" dirty="0"/>
              <a:t>Decision-Support Notifications</a:t>
            </a:r>
            <a:br>
              <a:rPr lang="en-US" sz="5400" dirty="0"/>
            </a:br>
            <a:r>
              <a:rPr lang="en-US" sz="4000" dirty="0">
                <a:latin typeface="+mn-lt"/>
              </a:rPr>
              <a:t>with the most effective thing, you can do to minimize symptom severity</a:t>
            </a:r>
            <a:br>
              <a:rPr lang="en-US" sz="4000" dirty="0">
                <a:latin typeface="+mn-lt"/>
              </a:rPr>
            </a:br>
            <a:endParaRPr lang="en-US" sz="4000" dirty="0">
              <a:latin typeface="+mn-lt"/>
            </a:endParaRP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321" y="145751"/>
            <a:ext cx="6498679" cy="6712249"/>
          </a:xfrm>
          <a:prstGeom prst="rect">
            <a:avLst/>
          </a:prstGeom>
        </p:spPr>
      </p:pic>
    </p:spTree>
    <p:extLst>
      <p:ext uri="{BB962C8B-B14F-4D97-AF65-F5344CB8AC3E}">
        <p14:creationId xmlns:p14="http://schemas.microsoft.com/office/powerpoint/2010/main" val="380904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255690" y="1391219"/>
            <a:ext cx="3956299" cy="1733660"/>
          </a:xfrm>
        </p:spPr>
        <p:txBody>
          <a:bodyPr vert="horz" lIns="91440" tIns="45720" rIns="91440" bIns="45720" rtlCol="0" anchor="b">
            <a:noAutofit/>
          </a:bodyPr>
          <a:lstStyle/>
          <a:p>
            <a:r>
              <a:rPr lang="en-US" sz="6600" dirty="0"/>
              <a:t>Outcome Labels</a:t>
            </a: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056" y="230908"/>
            <a:ext cx="2747522" cy="64542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255691" y="3058002"/>
            <a:ext cx="3956299" cy="3539430"/>
          </a:xfrm>
          <a:prstGeom prst="rect">
            <a:avLst/>
          </a:prstGeom>
          <a:noFill/>
        </p:spPr>
        <p:txBody>
          <a:bodyPr wrap="square" rtlCol="0">
            <a:spAutoFit/>
          </a:bodyPr>
          <a:lstStyle/>
          <a:p>
            <a:r>
              <a:rPr lang="en-US" sz="3200" dirty="0">
                <a:solidFill>
                  <a:schemeClr val="bg1"/>
                </a:solidFill>
              </a:rPr>
              <a:t>because it’s more valuable to know the health effects of different foods and treatments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297" y="230908"/>
            <a:ext cx="2778119" cy="6366524"/>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2128" y="2213466"/>
            <a:ext cx="1813619" cy="182282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EA017B-948B-4B52-B633-484A8878855F}"/>
              </a:ext>
            </a:extLst>
          </p:cNvPr>
          <p:cNvSpPr txBox="1"/>
          <p:nvPr/>
        </p:nvSpPr>
        <p:spPr>
          <a:xfrm>
            <a:off x="307253" y="260568"/>
            <a:ext cx="3956299" cy="1077218"/>
          </a:xfrm>
          <a:prstGeom prst="rect">
            <a:avLst/>
          </a:prstGeom>
          <a:noFill/>
        </p:spPr>
        <p:txBody>
          <a:bodyPr wrap="square" rtlCol="0">
            <a:spAutoFit/>
          </a:bodyPr>
          <a:lstStyle/>
          <a:p>
            <a:r>
              <a:rPr lang="en-US" sz="3200" dirty="0">
                <a:solidFill>
                  <a:schemeClr val="bg1"/>
                </a:solidFill>
              </a:rPr>
              <a:t>We’ve generated thousands of</a:t>
            </a:r>
          </a:p>
        </p:txBody>
      </p:sp>
    </p:spTree>
    <p:extLst>
      <p:ext uri="{BB962C8B-B14F-4D97-AF65-F5344CB8AC3E}">
        <p14:creationId xmlns:p14="http://schemas.microsoft.com/office/powerpoint/2010/main" val="137934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ackground pattern&#10;&#10;Description automatically generated with medium confidence">
            <a:extLst>
              <a:ext uri="{FF2B5EF4-FFF2-40B4-BE49-F238E27FC236}">
                <a16:creationId xmlns:a16="http://schemas.microsoft.com/office/drawing/2014/main" id="{5F009EDE-0235-4AFD-821B-54512726E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000" y="2400300"/>
            <a:ext cx="7646701" cy="6858000"/>
          </a:xfrm>
          <a:prstGeom prst="rect">
            <a:avLst/>
          </a:prstGeom>
        </p:spPr>
      </p:pic>
      <p:pic>
        <p:nvPicPr>
          <p:cNvPr id="11" name="Content Placeholder 10" descr="Text&#10;&#10;Description automatically generated">
            <a:extLst>
              <a:ext uri="{FF2B5EF4-FFF2-40B4-BE49-F238E27FC236}">
                <a16:creationId xmlns:a16="http://schemas.microsoft.com/office/drawing/2014/main" id="{C385CC18-E8F7-49AE-88C9-1603747E44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009" y="773118"/>
            <a:ext cx="9887790" cy="2015801"/>
          </a:xfrm>
        </p:spPr>
      </p:pic>
      <p:sp>
        <p:nvSpPr>
          <p:cNvPr id="5" name="Footer Placeholder 4">
            <a:extLst>
              <a:ext uri="{FF2B5EF4-FFF2-40B4-BE49-F238E27FC236}">
                <a16:creationId xmlns:a16="http://schemas.microsoft.com/office/drawing/2014/main" id="{6C5AED28-345F-4B5E-BBE2-08FBD0C8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3FCA3-0524-4A0E-8BEC-A694033557CB}"/>
              </a:ext>
            </a:extLst>
          </p:cNvPr>
          <p:cNvSpPr>
            <a:spLocks noGrp="1"/>
          </p:cNvSpPr>
          <p:nvPr>
            <p:ph type="sldNum" sz="quarter" idx="12"/>
          </p:nvPr>
        </p:nvSpPr>
        <p:spPr/>
        <p:txBody>
          <a:bodyPr/>
          <a:lstStyle/>
          <a:p>
            <a:fld id="{5AE1514C-5E56-4738-A1FF-4B1CFD2A3E36}" type="slidenum">
              <a:rPr lang="en-US" smtClean="0"/>
              <a:pPr/>
              <a:t>38</a:t>
            </a:fld>
            <a:endParaRPr lang="en-US"/>
          </a:p>
        </p:txBody>
      </p:sp>
      <p:pic>
        <p:nvPicPr>
          <p:cNvPr id="13" name="Picture 12" descr="Graphical user interface, application&#10;&#10;Description automatically generated">
            <a:extLst>
              <a:ext uri="{FF2B5EF4-FFF2-40B4-BE49-F238E27FC236}">
                <a16:creationId xmlns:a16="http://schemas.microsoft.com/office/drawing/2014/main" id="{5FFE0151-CF80-491B-AE71-0540842A7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90" y="3265869"/>
            <a:ext cx="11597220" cy="2289174"/>
          </a:xfrm>
          <a:prstGeom prst="rect">
            <a:avLst/>
          </a:prstGeom>
        </p:spPr>
      </p:pic>
    </p:spTree>
    <p:extLst>
      <p:ext uri="{BB962C8B-B14F-4D97-AF65-F5344CB8AC3E}">
        <p14:creationId xmlns:p14="http://schemas.microsoft.com/office/powerpoint/2010/main" val="2571343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B79CC43-6716-46D6-9D28-CC4B89317910}"/>
              </a:ext>
            </a:extLst>
          </p:cNvPr>
          <p:cNvSpPr txBox="1"/>
          <p:nvPr/>
        </p:nvSpPr>
        <p:spPr>
          <a:xfrm>
            <a:off x="2000249" y="2130546"/>
            <a:ext cx="8454550" cy="1015663"/>
          </a:xfrm>
          <a:prstGeom prst="rect">
            <a:avLst/>
          </a:prstGeom>
          <a:noFill/>
        </p:spPr>
        <p:txBody>
          <a:bodyPr wrap="square" rtlCol="0">
            <a:spAutoFit/>
          </a:bodyPr>
          <a:lstStyle/>
          <a:p>
            <a:r>
              <a:rPr lang="en-US" sz="6000" dirty="0">
                <a:solidFill>
                  <a:schemeClr val="bg1"/>
                </a:solidFill>
                <a:latin typeface="THICCCBOI" panose="00000800000000000000" pitchFamily="2" charset="0"/>
              </a:rPr>
              <a:t>We need more input.</a:t>
            </a:r>
          </a:p>
        </p:txBody>
      </p:sp>
      <p:sp>
        <p:nvSpPr>
          <p:cNvPr id="10" name="TextBox 9">
            <a:extLst>
              <a:ext uri="{FF2B5EF4-FFF2-40B4-BE49-F238E27FC236}">
                <a16:creationId xmlns:a16="http://schemas.microsoft.com/office/drawing/2014/main" id="{B8A06489-8B78-4B16-B418-BF029FFB53AC}"/>
              </a:ext>
            </a:extLst>
          </p:cNvPr>
          <p:cNvSpPr txBox="1"/>
          <p:nvPr/>
        </p:nvSpPr>
        <p:spPr>
          <a:xfrm>
            <a:off x="270350" y="258762"/>
            <a:ext cx="11397775" cy="1754326"/>
          </a:xfrm>
          <a:prstGeom prst="rect">
            <a:avLst/>
          </a:prstGeom>
          <a:noFill/>
        </p:spPr>
        <p:txBody>
          <a:bodyPr wrap="square" rtlCol="0">
            <a:spAutoFit/>
          </a:bodyPr>
          <a:lstStyle/>
          <a:p>
            <a:pPr algn="ctr"/>
            <a:r>
              <a:rPr lang="en-US" sz="3600" dirty="0">
                <a:solidFill>
                  <a:schemeClr val="bg1"/>
                </a:solidFill>
              </a:rPr>
              <a:t>Unfortunately, most individual studies between a particular treatment and outcome only have a few participants. </a:t>
            </a:r>
          </a:p>
        </p:txBody>
      </p:sp>
      <p:pic>
        <p:nvPicPr>
          <p:cNvPr id="1030" name="Picture 6" descr="Diablo II: Resurrected Patch 2.4 Balance PTR - General Discussion - Diablo  2 Resurrected Forums">
            <a:extLst>
              <a:ext uri="{FF2B5EF4-FFF2-40B4-BE49-F238E27FC236}">
                <a16:creationId xmlns:a16="http://schemas.microsoft.com/office/drawing/2014/main" id="{A1D26185-675E-4B5B-872E-A0171AF49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724" y="3263667"/>
            <a:ext cx="7439025" cy="30388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978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18E7A1-B49A-4C4A-8FBF-B5C5D58BBBA1}"/>
              </a:ext>
            </a:extLst>
          </p:cNvPr>
          <p:cNvSpPr txBox="1"/>
          <p:nvPr/>
        </p:nvSpPr>
        <p:spPr>
          <a:xfrm>
            <a:off x="440930" y="195943"/>
            <a:ext cx="11310138" cy="1200329"/>
          </a:xfrm>
          <a:prstGeom prst="rect">
            <a:avLst/>
          </a:prstGeom>
          <a:noFill/>
        </p:spPr>
        <p:txBody>
          <a:bodyPr wrap="square" rtlCol="0">
            <a:spAutoFit/>
          </a:bodyPr>
          <a:lstStyle/>
          <a:p>
            <a:pPr algn="ctr"/>
            <a:r>
              <a:rPr lang="en-US" sz="3600" dirty="0">
                <a:solidFill>
                  <a:schemeClr val="bg1"/>
                </a:solidFill>
                <a:latin typeface="+mj-lt"/>
              </a:rPr>
              <a:t>Solution: </a:t>
            </a:r>
            <a:r>
              <a:rPr lang="en-US" sz="3200" dirty="0">
                <a:solidFill>
                  <a:schemeClr val="bg1"/>
                </a:solidFill>
              </a:rPr>
              <a:t>Turn Oceans of Human Generated Data into</a:t>
            </a:r>
            <a:r>
              <a:rPr lang="en-US" sz="3600" dirty="0">
                <a:solidFill>
                  <a:schemeClr val="bg1"/>
                </a:solidFill>
                <a:latin typeface="+mj-lt"/>
              </a:rPr>
              <a:t> Personalized Recommended Daily Allowances</a:t>
            </a:r>
          </a:p>
        </p:txBody>
      </p:sp>
      <p:pic>
        <p:nvPicPr>
          <p:cNvPr id="9" name="Picture 8" descr="Graphical user interface&#10;&#10;Description automatically generated with medium confidence">
            <a:extLst>
              <a:ext uri="{FF2B5EF4-FFF2-40B4-BE49-F238E27FC236}">
                <a16:creationId xmlns:a16="http://schemas.microsoft.com/office/drawing/2014/main" id="{BD827A67-A222-459F-A308-37C9EEE4B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50" y="1396272"/>
            <a:ext cx="9620899" cy="5411755"/>
          </a:xfrm>
          <a:prstGeom prst="rect">
            <a:avLst/>
          </a:prstGeom>
        </p:spPr>
      </p:pic>
    </p:spTree>
    <p:extLst>
      <p:ext uri="{BB962C8B-B14F-4D97-AF65-F5344CB8AC3E}">
        <p14:creationId xmlns:p14="http://schemas.microsoft.com/office/powerpoint/2010/main" val="2109589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4B82732-A4F3-422B-9541-20AC50381F75}"/>
              </a:ext>
            </a:extLst>
          </p:cNvPr>
          <p:cNvPicPr>
            <a:picLocks noChangeAspect="1"/>
          </p:cNvPicPr>
          <p:nvPr/>
        </p:nvPicPr>
        <p:blipFill rotWithShape="1">
          <a:blip r:embed="rId3"/>
          <a:srcRect l="48793" t="6218" r="11312" b="12303"/>
          <a:stretch/>
        </p:blipFill>
        <p:spPr>
          <a:xfrm>
            <a:off x="8909780" y="3679072"/>
            <a:ext cx="2414995" cy="2617029"/>
          </a:xfrm>
          <a:prstGeom prst="rect">
            <a:avLst/>
          </a:prstGeom>
        </p:spPr>
      </p:pic>
      <p:pic>
        <p:nvPicPr>
          <p:cNvPr id="9" name="Picture 8" descr="A picture containing text, electronics, calculator&#10;&#10;Description automatically generated">
            <a:extLst>
              <a:ext uri="{FF2B5EF4-FFF2-40B4-BE49-F238E27FC236}">
                <a16:creationId xmlns:a16="http://schemas.microsoft.com/office/drawing/2014/main" id="{D5B0CE23-0A6D-4A2F-B77D-D99886FEE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523" y="3556727"/>
            <a:ext cx="3002976" cy="2861720"/>
          </a:xfrm>
          <a:prstGeom prst="rect">
            <a:avLst/>
          </a:prstGeom>
          <a:effectLst>
            <a:outerShdw blurRad="50800" dist="38100" dir="2700000" algn="tl" rotWithShape="0">
              <a:prstClr val="black">
                <a:alpha val="40000"/>
              </a:prstClr>
            </a:outerShdw>
          </a:effectLst>
        </p:spPr>
      </p:pic>
      <p:pic>
        <p:nvPicPr>
          <p:cNvPr id="11" name="Picture 10" descr="A screenshot of a phone&#10;&#10;Description automatically generated with low confidence">
            <a:extLst>
              <a:ext uri="{FF2B5EF4-FFF2-40B4-BE49-F238E27FC236}">
                <a16:creationId xmlns:a16="http://schemas.microsoft.com/office/drawing/2014/main" id="{4ABBCE0F-28D5-4CC3-A86A-77D6631E2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6" y="3556727"/>
            <a:ext cx="3002976" cy="2861720"/>
          </a:xfrm>
          <a:prstGeom prst="rect">
            <a:avLst/>
          </a:prstGeom>
        </p:spPr>
      </p:pic>
      <p:sp>
        <p:nvSpPr>
          <p:cNvPr id="14" name="TextBox 13">
            <a:extLst>
              <a:ext uri="{FF2B5EF4-FFF2-40B4-BE49-F238E27FC236}">
                <a16:creationId xmlns:a16="http://schemas.microsoft.com/office/drawing/2014/main" id="{8ECE5369-7F84-404D-BD9C-9318E8CE79B9}"/>
              </a:ext>
            </a:extLst>
          </p:cNvPr>
          <p:cNvSpPr txBox="1"/>
          <p:nvPr/>
        </p:nvSpPr>
        <p:spPr>
          <a:xfrm>
            <a:off x="3603634" y="4155364"/>
            <a:ext cx="524247" cy="1569660"/>
          </a:xfrm>
          <a:prstGeom prst="rect">
            <a:avLst/>
          </a:prstGeom>
          <a:noFill/>
        </p:spPr>
        <p:txBody>
          <a:bodyPr wrap="square" rtlCol="0">
            <a:spAutoFit/>
          </a:bodyPr>
          <a:lstStyle/>
          <a:p>
            <a:r>
              <a:rPr lang="en-US" sz="9600" b="1" spc="50" dirty="0">
                <a:ln w="0"/>
                <a:solidFill>
                  <a:schemeClr val="bg2"/>
                </a:solidFill>
                <a:effectLst>
                  <a:innerShdw blurRad="63500" dist="50800" dir="13500000">
                    <a:srgbClr val="000000">
                      <a:alpha val="50000"/>
                    </a:srgbClr>
                  </a:innerShdw>
                </a:effectLst>
                <a:latin typeface="THICCCBOI" panose="00000800000000000000" pitchFamily="2" charset="0"/>
              </a:rPr>
              <a:t>+</a:t>
            </a:r>
            <a:endParaRPr lang="en-US" sz="9600" dirty="0">
              <a:solidFill>
                <a:schemeClr val="bg1"/>
              </a:solidFill>
              <a:latin typeface="THICCCBOI" panose="00000800000000000000" pitchFamily="2" charset="0"/>
            </a:endParaRPr>
          </a:p>
        </p:txBody>
      </p:sp>
      <p:sp>
        <p:nvSpPr>
          <p:cNvPr id="15" name="TextBox 14">
            <a:extLst>
              <a:ext uri="{FF2B5EF4-FFF2-40B4-BE49-F238E27FC236}">
                <a16:creationId xmlns:a16="http://schemas.microsoft.com/office/drawing/2014/main" id="{C42E0C6E-0233-4488-B4F8-E7C2CBD8B72F}"/>
              </a:ext>
            </a:extLst>
          </p:cNvPr>
          <p:cNvSpPr txBox="1"/>
          <p:nvPr/>
        </p:nvSpPr>
        <p:spPr>
          <a:xfrm>
            <a:off x="7594805" y="4155364"/>
            <a:ext cx="524247" cy="1569660"/>
          </a:xfrm>
          <a:prstGeom prst="rect">
            <a:avLst/>
          </a:prstGeom>
          <a:noFill/>
        </p:spPr>
        <p:txBody>
          <a:bodyPr wrap="square" rtlCol="0">
            <a:spAutoFit/>
          </a:bodyPr>
          <a:lstStyle/>
          <a:p>
            <a:r>
              <a:rPr lang="en-US" sz="9600" b="1" spc="50" dirty="0">
                <a:ln w="0"/>
                <a:solidFill>
                  <a:schemeClr val="bg2"/>
                </a:solidFill>
                <a:effectLst>
                  <a:innerShdw blurRad="63500" dist="50800" dir="13500000">
                    <a:srgbClr val="000000">
                      <a:alpha val="50000"/>
                    </a:srgbClr>
                  </a:innerShdw>
                </a:effectLst>
                <a:latin typeface="THICCCBOI" panose="00000800000000000000" pitchFamily="2" charset="0"/>
              </a:rPr>
              <a:t>=</a:t>
            </a:r>
            <a:endParaRPr lang="en-US" sz="9600" dirty="0">
              <a:solidFill>
                <a:schemeClr val="bg1"/>
              </a:solidFill>
              <a:latin typeface="THICCCBOI" panose="00000800000000000000" pitchFamily="2" charset="0"/>
            </a:endParaRPr>
          </a:p>
        </p:txBody>
      </p:sp>
      <p:sp>
        <p:nvSpPr>
          <p:cNvPr id="16" name="TextBox 15">
            <a:extLst>
              <a:ext uri="{FF2B5EF4-FFF2-40B4-BE49-F238E27FC236}">
                <a16:creationId xmlns:a16="http://schemas.microsoft.com/office/drawing/2014/main" id="{FB79CC43-6716-46D6-9D28-CC4B89317910}"/>
              </a:ext>
            </a:extLst>
          </p:cNvPr>
          <p:cNvSpPr txBox="1"/>
          <p:nvPr/>
        </p:nvSpPr>
        <p:spPr>
          <a:xfrm>
            <a:off x="262656" y="163480"/>
            <a:ext cx="11399989" cy="3046988"/>
          </a:xfrm>
          <a:prstGeom prst="rect">
            <a:avLst/>
          </a:prstGeom>
          <a:noFill/>
        </p:spPr>
        <p:txBody>
          <a:bodyPr wrap="square" rtlCol="0">
            <a:spAutoFit/>
          </a:bodyPr>
          <a:lstStyle/>
          <a:p>
            <a:r>
              <a:rPr lang="en-US" sz="4800" b="1" dirty="0">
                <a:solidFill>
                  <a:schemeClr val="bg1"/>
                </a:solidFill>
                <a:latin typeface="THICCCBOI Light" panose="00000400000000000000" pitchFamily="2" charset="0"/>
              </a:rPr>
              <a:t>Question: </a:t>
            </a:r>
            <a:r>
              <a:rPr lang="en-US" sz="4800" dirty="0">
                <a:solidFill>
                  <a:schemeClr val="bg1"/>
                </a:solidFill>
                <a:latin typeface="THICCCBOI Light" panose="00000400000000000000" pitchFamily="2" charset="0"/>
              </a:rPr>
              <a:t>How can an unprecedented explosion in health data and innovation produce no measurable improvement? </a:t>
            </a:r>
            <a:endParaRPr lang="en-US" sz="4800" dirty="0">
              <a:solidFill>
                <a:schemeClr val="bg1"/>
              </a:solidFill>
              <a:latin typeface="THICCCBOI" panose="00000800000000000000" pitchFamily="2" charset="0"/>
            </a:endParaRPr>
          </a:p>
        </p:txBody>
      </p:sp>
      <p:pic>
        <p:nvPicPr>
          <p:cNvPr id="19" name="Picture 18" descr="A picture containing timeline&#10;&#10;Description automatically generated">
            <a:extLst>
              <a:ext uri="{FF2B5EF4-FFF2-40B4-BE49-F238E27FC236}">
                <a16:creationId xmlns:a16="http://schemas.microsoft.com/office/drawing/2014/main" id="{EABA6268-0A4F-4350-B6BF-C3D4035618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8592" y="3502050"/>
            <a:ext cx="3177370" cy="2935344"/>
          </a:xfrm>
          <a:prstGeom prst="rect">
            <a:avLst/>
          </a:prstGeom>
        </p:spPr>
      </p:pic>
    </p:spTree>
    <p:extLst>
      <p:ext uri="{BB962C8B-B14F-4D97-AF65-F5344CB8AC3E}">
        <p14:creationId xmlns:p14="http://schemas.microsoft.com/office/powerpoint/2010/main" val="1020234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biLevel thresh="25000"/>
          </a:blip>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biLevel thresh="25000"/>
          </a:blip>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95943" y="290179"/>
            <a:ext cx="11719249" cy="1569660"/>
          </a:xfrm>
          <a:prstGeom prst="rect">
            <a:avLst/>
          </a:prstGeom>
          <a:noFill/>
        </p:spPr>
        <p:txBody>
          <a:bodyPr wrap="square" lIns="91440" tIns="45720" rIns="91440" bIns="45720">
            <a:spAutoFit/>
          </a:bodyPr>
          <a:lstStyle/>
          <a:p>
            <a:pPr algn="ctr"/>
            <a:r>
              <a:rPr lang="en-US" sz="4800" b="0" cap="none" spc="0" dirty="0">
                <a:ln w="0"/>
                <a:solidFill>
                  <a:schemeClr val="bg1"/>
                </a:solidFill>
                <a:latin typeface="+mj-lt"/>
              </a:rPr>
              <a:t>Answer: Collaboration &amp; Data Sharing</a:t>
            </a:r>
          </a:p>
          <a:p>
            <a:pPr algn="ctr"/>
            <a:r>
              <a:rPr lang="en-US" sz="4800" dirty="0">
                <a:ln w="0"/>
                <a:solidFill>
                  <a:schemeClr val="bg1"/>
                </a:solidFill>
                <a:latin typeface="+mj-lt"/>
              </a:rPr>
              <a:t>is</a:t>
            </a:r>
            <a:r>
              <a:rPr lang="en-US" sz="4800" b="0" cap="none" spc="0" dirty="0">
                <a:ln w="0"/>
                <a:solidFill>
                  <a:schemeClr val="bg1"/>
                </a:solidFill>
                <a:latin typeface="+mj-lt"/>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dirty="0">
                <a:solidFill>
                  <a:schemeClr val="bg1"/>
                </a:solidFill>
                <a:latin typeface="THICCCBOI Light" panose="00000400000000000000" pitchFamily="2" charset="0"/>
              </a:rPr>
              <a:t>We’re wasting </a:t>
            </a:r>
            <a:r>
              <a:rPr lang="en-US" sz="3600" b="1" dirty="0">
                <a:solidFill>
                  <a:schemeClr val="bg1"/>
                </a:solidFill>
                <a:latin typeface="THICCCBOI Light" panose="00000400000000000000" pitchFamily="2" charset="0"/>
              </a:rPr>
              <a:t>$157 billion </a:t>
            </a:r>
            <a:r>
              <a:rPr lang="en-US" sz="3600" dirty="0">
                <a:solidFill>
                  <a:schemeClr val="bg1"/>
                </a:solidFill>
                <a:latin typeface="THICCCBOI Light" panose="00000400000000000000" pitchFamily="2" charset="0"/>
              </a:rPr>
              <a:t>paying over </a:t>
            </a:r>
            <a:r>
              <a:rPr lang="en-US" sz="3600" b="1" dirty="0">
                <a:solidFill>
                  <a:schemeClr val="bg1"/>
                </a:solidFill>
                <a:latin typeface="THICCCBOI Light" panose="00000400000000000000" pitchFamily="2" charset="0"/>
              </a:rPr>
              <a:t>350,000</a:t>
            </a:r>
            <a:r>
              <a:rPr lang="en-US" sz="3600" dirty="0">
                <a:solidFill>
                  <a:schemeClr val="bg1"/>
                </a:solidFill>
                <a:latin typeface="THICCCBOI Light" panose="00000400000000000000" pitchFamily="2"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dirty="0">
                <a:solidFill>
                  <a:schemeClr val="bg1"/>
                </a:solidFill>
                <a:latin typeface="+mj-lt"/>
              </a:rPr>
              <a:t>Horizontal Stagnation</a:t>
            </a:r>
          </a:p>
        </p:txBody>
      </p:sp>
    </p:spTree>
    <p:extLst>
      <p:ext uri="{BB962C8B-B14F-4D97-AF65-F5344CB8AC3E}">
        <p14:creationId xmlns:p14="http://schemas.microsoft.com/office/powerpoint/2010/main" val="416266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5B7108-8B24-4E6F-A65C-A606F337C7D8}"/>
              </a:ext>
            </a:extLst>
          </p:cNvPr>
          <p:cNvPicPr>
            <a:picLocks noChangeAspect="1"/>
          </p:cNvPicPr>
          <p:nvPr/>
        </p:nvPicPr>
        <p:blipFill rotWithShape="1">
          <a:blip r:embed="rId3"/>
          <a:srcRect b="443"/>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8C6BA437-B8D1-4E16-87A6-209A16DC565B}"/>
              </a:ext>
            </a:extLst>
          </p:cNvPr>
          <p:cNvPicPr>
            <a:picLocks noChangeAspect="1"/>
          </p:cNvPicPr>
          <p:nvPr/>
        </p:nvPicPr>
        <p:blipFill rotWithShape="1">
          <a:blip r:embed="rId4"/>
          <a:srcRect l="4873" t="2449" r="2473"/>
          <a:stretch/>
        </p:blipFill>
        <p:spPr>
          <a:xfrm>
            <a:off x="-3154" y="0"/>
            <a:ext cx="12191980" cy="6858000"/>
          </a:xfrm>
          <a:prstGeom prst="rect">
            <a:avLst/>
          </a:prstGeom>
        </p:spPr>
      </p:pic>
      <p:pic>
        <p:nvPicPr>
          <p:cNvPr id="7" name="Picture 6">
            <a:extLst>
              <a:ext uri="{FF2B5EF4-FFF2-40B4-BE49-F238E27FC236}">
                <a16:creationId xmlns:a16="http://schemas.microsoft.com/office/drawing/2014/main" id="{B63A1137-F993-49C8-83F3-DC677C6AB229}"/>
              </a:ext>
            </a:extLst>
          </p:cNvPr>
          <p:cNvPicPr>
            <a:picLocks noChangeAspect="1"/>
          </p:cNvPicPr>
          <p:nvPr/>
        </p:nvPicPr>
        <p:blipFill>
          <a:blip r:embed="rId5"/>
          <a:stretch>
            <a:fillRect/>
          </a:stretch>
        </p:blipFill>
        <p:spPr>
          <a:xfrm>
            <a:off x="328612" y="142875"/>
            <a:ext cx="11534775" cy="6572250"/>
          </a:xfrm>
          <a:prstGeom prst="rect">
            <a:avLst/>
          </a:prstGeom>
        </p:spPr>
      </p:pic>
    </p:spTree>
    <p:extLst>
      <p:ext uri="{BB962C8B-B14F-4D97-AF65-F5344CB8AC3E}">
        <p14:creationId xmlns:p14="http://schemas.microsoft.com/office/powerpoint/2010/main" val="803431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FC7B83A-6DD3-49EA-83FF-97547EB20B9F}"/>
              </a:ext>
            </a:extLst>
          </p:cNvPr>
          <p:cNvSpPr txBox="1"/>
          <p:nvPr/>
        </p:nvSpPr>
        <p:spPr>
          <a:xfrm>
            <a:off x="546100" y="165100"/>
            <a:ext cx="11518900" cy="707886"/>
          </a:xfrm>
          <a:prstGeom prst="rect">
            <a:avLst/>
          </a:prstGeom>
          <a:noFill/>
        </p:spPr>
        <p:txBody>
          <a:bodyPr wrap="square" rtlCol="0">
            <a:spAutoFit/>
          </a:bodyPr>
          <a:lstStyle/>
          <a:p>
            <a:r>
              <a:rPr lang="en-US" sz="4000" b="0" cap="none" spc="0" dirty="0">
                <a:ln w="0"/>
                <a:solidFill>
                  <a:schemeClr val="bg1"/>
                </a:solidFill>
                <a:latin typeface="+mj-lt"/>
              </a:rPr>
              <a:t>WordPress: A Model for Open-Source Success</a:t>
            </a:r>
            <a:endParaRPr lang="en-US" sz="3600" b="0" cap="none" spc="0" dirty="0">
              <a:ln w="0"/>
              <a:solidFill>
                <a:schemeClr val="bg1"/>
              </a:solidFill>
              <a:latin typeface="+mj-lt"/>
            </a:endParaRPr>
          </a:p>
        </p:txBody>
      </p:sp>
      <p:pic>
        <p:nvPicPr>
          <p:cNvPr id="19" name="Picture 18" descr="Graphical user interface, text, application, chat or text message&#10;&#10;Description automatically generated">
            <a:extLst>
              <a:ext uri="{FF2B5EF4-FFF2-40B4-BE49-F238E27FC236}">
                <a16:creationId xmlns:a16="http://schemas.microsoft.com/office/drawing/2014/main" id="{5FCF14B2-D9A4-4024-9B62-0F30C8D0B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990600"/>
            <a:ext cx="10864513" cy="6018583"/>
          </a:xfrm>
          <a:prstGeom prst="rect">
            <a:avLst/>
          </a:prstGeom>
        </p:spPr>
      </p:pic>
    </p:spTree>
    <p:extLst>
      <p:ext uri="{BB962C8B-B14F-4D97-AF65-F5344CB8AC3E}">
        <p14:creationId xmlns:p14="http://schemas.microsoft.com/office/powerpoint/2010/main" val="2096082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59A9015-2F1E-4669-AA83-D06AD6B42E0C}"/>
              </a:ext>
            </a:extLst>
          </p:cNvPr>
          <p:cNvPicPr>
            <a:picLocks noChangeAspect="1"/>
          </p:cNvPicPr>
          <p:nvPr/>
        </p:nvPicPr>
        <p:blipFill rotWithShape="1">
          <a:blip r:embed="rId2">
            <a:extLst>
              <a:ext uri="{28A0092B-C50C-407E-A947-70E740481C1C}">
                <a14:useLocalDpi xmlns:a14="http://schemas.microsoft.com/office/drawing/2010/main" val="0"/>
              </a:ext>
            </a:extLst>
          </a:blip>
          <a:srcRect t="23729"/>
          <a:stretch/>
        </p:blipFill>
        <p:spPr>
          <a:xfrm>
            <a:off x="-231764" y="0"/>
            <a:ext cx="12191980" cy="685799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77CA9A1A-E89D-4978-8E62-1998105D7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226" y="117826"/>
            <a:ext cx="6184880" cy="6622347"/>
          </a:xfrm>
          <a:prstGeom prst="rect">
            <a:avLst/>
          </a:prstGeom>
        </p:spPr>
      </p:pic>
      <p:sp>
        <p:nvSpPr>
          <p:cNvPr id="7" name="TextBox 6">
            <a:extLst>
              <a:ext uri="{FF2B5EF4-FFF2-40B4-BE49-F238E27FC236}">
                <a16:creationId xmlns:a16="http://schemas.microsoft.com/office/drawing/2014/main" id="{C3568551-1437-4CB9-9A44-494B82B7FCE0}"/>
              </a:ext>
            </a:extLst>
          </p:cNvPr>
          <p:cNvSpPr txBox="1"/>
          <p:nvPr/>
        </p:nvSpPr>
        <p:spPr>
          <a:xfrm>
            <a:off x="430769" y="382012"/>
            <a:ext cx="5234483" cy="1015663"/>
          </a:xfrm>
          <a:prstGeom prst="rect">
            <a:avLst/>
          </a:prstGeom>
          <a:noFill/>
        </p:spPr>
        <p:txBody>
          <a:bodyPr wrap="square" rtlCol="0">
            <a:spAutoFit/>
          </a:bodyPr>
          <a:lstStyle/>
          <a:p>
            <a:r>
              <a:rPr lang="en-US" sz="6000" dirty="0">
                <a:solidFill>
                  <a:schemeClr val="bg1"/>
                </a:solidFill>
                <a:latin typeface="+mj-lt"/>
              </a:rPr>
              <a:t>How it Works</a:t>
            </a:r>
          </a:p>
        </p:txBody>
      </p:sp>
      <p:sp>
        <p:nvSpPr>
          <p:cNvPr id="10" name="TextBox 9">
            <a:extLst>
              <a:ext uri="{FF2B5EF4-FFF2-40B4-BE49-F238E27FC236}">
                <a16:creationId xmlns:a16="http://schemas.microsoft.com/office/drawing/2014/main" id="{A5ECD8B5-B89F-4DF2-8870-C6736E7B25B3}"/>
              </a:ext>
            </a:extLst>
          </p:cNvPr>
          <p:cNvSpPr txBox="1"/>
          <p:nvPr/>
        </p:nvSpPr>
        <p:spPr>
          <a:xfrm>
            <a:off x="336561" y="1536184"/>
            <a:ext cx="5124440" cy="1569660"/>
          </a:xfrm>
          <a:prstGeom prst="rect">
            <a:avLst/>
          </a:prstGeom>
          <a:noFill/>
        </p:spPr>
        <p:txBody>
          <a:bodyPr wrap="square">
            <a:spAutoFit/>
          </a:bodyPr>
          <a:lstStyle/>
          <a:p>
            <a:pPr rtl="0">
              <a:spcBef>
                <a:spcPts val="2000"/>
              </a:spcBef>
              <a:spcAft>
                <a:spcPts val="600"/>
              </a:spcAft>
            </a:pPr>
            <a:r>
              <a:rPr lang="en-US" sz="2400" b="0" i="0" u="none" strike="noStrike" dirty="0">
                <a:solidFill>
                  <a:schemeClr val="bg1"/>
                </a:solidFill>
                <a:effectLst/>
                <a:latin typeface="THICCCBOI Light" panose="00000400000000000000" pitchFamily="2" charset="0"/>
              </a:rPr>
              <a:t>CureDAO utilizes the power of </a:t>
            </a:r>
            <a:r>
              <a:rPr lang="en-US" sz="2400" b="1" i="0" u="none" strike="noStrike" dirty="0">
                <a:solidFill>
                  <a:schemeClr val="bg1"/>
                </a:solidFill>
                <a:effectLst/>
                <a:latin typeface="THICCCBOI Light" panose="00000400000000000000" pitchFamily="2" charset="0"/>
              </a:rPr>
              <a:t>Intelligent Voluntary Cooperation </a:t>
            </a:r>
            <a:r>
              <a:rPr lang="en-US" sz="2400" b="0" i="0" u="none" strike="noStrike" dirty="0">
                <a:solidFill>
                  <a:schemeClr val="bg1"/>
                </a:solidFill>
                <a:effectLst/>
                <a:latin typeface="THICCCBOI Light" panose="00000400000000000000" pitchFamily="2" charset="0"/>
              </a:rPr>
              <a:t>and new technologies to drive down the cost of clinical research.</a:t>
            </a:r>
            <a:endParaRPr lang="en-US" sz="2400" b="1" dirty="0">
              <a:solidFill>
                <a:schemeClr val="bg1"/>
              </a:solidFill>
              <a:effectLst/>
              <a:latin typeface="THICCCBOI Light" panose="00000400000000000000" pitchFamily="2" charset="0"/>
            </a:endParaRPr>
          </a:p>
        </p:txBody>
      </p:sp>
    </p:spTree>
    <p:extLst>
      <p:ext uri="{BB962C8B-B14F-4D97-AF65-F5344CB8AC3E}">
        <p14:creationId xmlns:p14="http://schemas.microsoft.com/office/powerpoint/2010/main" val="1221423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59A9015-2F1E-4669-AA83-D06AD6B42E0C}"/>
              </a:ext>
            </a:extLst>
          </p:cNvPr>
          <p:cNvPicPr>
            <a:picLocks noChangeAspect="1"/>
          </p:cNvPicPr>
          <p:nvPr/>
        </p:nvPicPr>
        <p:blipFill rotWithShape="1">
          <a:blip r:embed="rId2">
            <a:extLst>
              <a:ext uri="{28A0092B-C50C-407E-A947-70E740481C1C}">
                <a14:useLocalDpi xmlns:a14="http://schemas.microsoft.com/office/drawing/2010/main" val="0"/>
              </a:ext>
            </a:extLst>
          </a:blip>
          <a:srcRect t="23729"/>
          <a:stretch/>
        </p:blipFill>
        <p:spPr>
          <a:xfrm>
            <a:off x="20" y="10"/>
            <a:ext cx="12191980" cy="6857990"/>
          </a:xfrm>
          <a:prstGeom prst="rect">
            <a:avLst/>
          </a:prstGeom>
        </p:spPr>
      </p:pic>
      <p:pic>
        <p:nvPicPr>
          <p:cNvPr id="3" name="Picture 2" descr="A picture containing text, parking, several&#10;&#10;Description automatically generated">
            <a:extLst>
              <a:ext uri="{FF2B5EF4-FFF2-40B4-BE49-F238E27FC236}">
                <a16:creationId xmlns:a16="http://schemas.microsoft.com/office/drawing/2014/main" id="{75EB77F6-D03B-4F46-A90C-8FC0BB177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849100" cy="6901864"/>
          </a:xfrm>
          <a:prstGeom prst="rect">
            <a:avLst/>
          </a:prstGeom>
        </p:spPr>
      </p:pic>
    </p:spTree>
    <p:extLst>
      <p:ext uri="{BB962C8B-B14F-4D97-AF65-F5344CB8AC3E}">
        <p14:creationId xmlns:p14="http://schemas.microsoft.com/office/powerpoint/2010/main" val="166612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EE13539C-2C44-4881-BC4E-B97AFF9F1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975" y="-10887"/>
            <a:ext cx="6858000" cy="6858000"/>
          </a:xfrm>
          <a:prstGeom prst="rect">
            <a:avLst/>
          </a:prstGeom>
        </p:spPr>
      </p:pic>
    </p:spTree>
    <p:extLst>
      <p:ext uri="{BB962C8B-B14F-4D97-AF65-F5344CB8AC3E}">
        <p14:creationId xmlns:p14="http://schemas.microsoft.com/office/powerpoint/2010/main" val="9323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90675" y="251580"/>
            <a:ext cx="9182100"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mj-lt"/>
              </a:rPr>
              <a:t>Data Collection Plugins</a:t>
            </a:r>
          </a:p>
        </p:txBody>
      </p:sp>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3"/>
          <a:stretch>
            <a:fillRect/>
          </a:stretch>
        </p:blipFill>
        <p:spPr>
          <a:xfrm>
            <a:off x="8589841" y="2182880"/>
            <a:ext cx="2323237" cy="4114800"/>
          </a:xfrm>
          <a:prstGeom prst="rect">
            <a:avLst/>
          </a:prstGeom>
        </p:spPr>
      </p:pic>
      <p:grpSp>
        <p:nvGrpSpPr>
          <p:cNvPr id="6" name="Group 5">
            <a:extLst>
              <a:ext uri="{FF2B5EF4-FFF2-40B4-BE49-F238E27FC236}">
                <a16:creationId xmlns:a16="http://schemas.microsoft.com/office/drawing/2014/main" id="{4DFF5939-CF77-42EF-94BA-C00CB1324CD0}"/>
              </a:ext>
            </a:extLst>
          </p:cNvPr>
          <p:cNvGrpSpPr/>
          <p:nvPr/>
        </p:nvGrpSpPr>
        <p:grpSpPr>
          <a:xfrm>
            <a:off x="1221772" y="2249555"/>
            <a:ext cx="6371531" cy="3813040"/>
            <a:chOff x="1644649" y="1765300"/>
            <a:chExt cx="6371531" cy="3813040"/>
          </a:xfrm>
        </p:grpSpPr>
        <p:pic>
          <p:nvPicPr>
            <p:cNvPr id="9" name="Picture 8">
              <a:extLst>
                <a:ext uri="{FF2B5EF4-FFF2-40B4-BE49-F238E27FC236}">
                  <a16:creationId xmlns:a16="http://schemas.microsoft.com/office/drawing/2014/main" id="{82160DE6-A912-467F-B3C2-36ADC61950A3}"/>
                </a:ext>
              </a:extLst>
            </p:cNvPr>
            <p:cNvPicPr>
              <a:picLocks noChangeAspect="1"/>
            </p:cNvPicPr>
            <p:nvPr/>
          </p:nvPicPr>
          <p:blipFill rotWithShape="1">
            <a:blip r:embed="rId4">
              <a:extLst>
                <a:ext uri="{28A0092B-C50C-407E-A947-70E740481C1C}">
                  <a14:useLocalDpi xmlns:a14="http://schemas.microsoft.com/office/drawing/2010/main" val="0"/>
                </a:ext>
              </a:extLst>
            </a:blip>
            <a:srcRect l="12896" t="33835" r="34843" b="10565"/>
            <a:stretch/>
          </p:blipFill>
          <p:spPr>
            <a:xfrm>
              <a:off x="1644649" y="1765300"/>
              <a:ext cx="6371531" cy="3813040"/>
            </a:xfrm>
            <a:prstGeom prst="rect">
              <a:avLst/>
            </a:prstGeom>
            <a:effectLst/>
          </p:spPr>
        </p:pic>
        <p:sp>
          <p:nvSpPr>
            <p:cNvPr id="7" name="TextBox 6"/>
            <p:cNvSpPr txBox="1"/>
            <p:nvPr/>
          </p:nvSpPr>
          <p:spPr>
            <a:xfrm>
              <a:off x="2192890" y="2580912"/>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grpSp>
    </p:spTree>
    <p:extLst>
      <p:ext uri="{BB962C8B-B14F-4D97-AF65-F5344CB8AC3E}">
        <p14:creationId xmlns:p14="http://schemas.microsoft.com/office/powerpoint/2010/main" val="2836952454"/>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29118925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3218259964"/>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with medium confidence">
            <a:extLst>
              <a:ext uri="{FF2B5EF4-FFF2-40B4-BE49-F238E27FC236}">
                <a16:creationId xmlns:a16="http://schemas.microsoft.com/office/drawing/2014/main" id="{C9C1EC27-506F-4D40-8584-858ED47C2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49" y="0"/>
            <a:ext cx="7646701" cy="6858000"/>
          </a:xfrm>
          <a:prstGeom prst="rect">
            <a:avLst/>
          </a:prstGeom>
        </p:spPr>
      </p:pic>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screenshot of a phone&#10;&#10;Description automatically generated with low confidence">
            <a:extLst>
              <a:ext uri="{FF2B5EF4-FFF2-40B4-BE49-F238E27FC236}">
                <a16:creationId xmlns:a16="http://schemas.microsoft.com/office/drawing/2014/main" id="{5A6B0B1E-C62B-4292-ADB1-C35083F0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203" y="2096903"/>
            <a:ext cx="8705850" cy="4565956"/>
          </a:xfrm>
          <a:prstGeom prst="rect">
            <a:avLst/>
          </a:prstGeom>
        </p:spPr>
      </p:pic>
      <p:sp>
        <p:nvSpPr>
          <p:cNvPr id="10" name="TextBox 9">
            <a:extLst>
              <a:ext uri="{FF2B5EF4-FFF2-40B4-BE49-F238E27FC236}">
                <a16:creationId xmlns:a16="http://schemas.microsoft.com/office/drawing/2014/main" id="{87C65EDC-27AE-4F9F-BAD2-E46C35C11255}"/>
              </a:ext>
            </a:extLst>
          </p:cNvPr>
          <p:cNvSpPr txBox="1"/>
          <p:nvPr/>
        </p:nvSpPr>
        <p:spPr>
          <a:xfrm>
            <a:off x="590550" y="152400"/>
            <a:ext cx="11182349" cy="1077218"/>
          </a:xfrm>
          <a:prstGeom prst="rect">
            <a:avLst/>
          </a:prstGeom>
          <a:noFill/>
        </p:spPr>
        <p:txBody>
          <a:bodyPr wrap="square" rtlCol="0">
            <a:spAutoFit/>
          </a:bodyPr>
          <a:lstStyle/>
          <a:p>
            <a:pPr algn="ctr"/>
            <a:r>
              <a:rPr lang="en-US" sz="3200" dirty="0">
                <a:solidFill>
                  <a:schemeClr val="bg1"/>
                </a:solidFill>
                <a:latin typeface="+mj-lt"/>
              </a:rPr>
              <a:t>Overcoming Challenges with Real-World Evidence and Inferring Causal Relationships</a:t>
            </a:r>
          </a:p>
        </p:txBody>
      </p:sp>
      <p:sp>
        <p:nvSpPr>
          <p:cNvPr id="11" name="TextBox 10">
            <a:extLst>
              <a:ext uri="{FF2B5EF4-FFF2-40B4-BE49-F238E27FC236}">
                <a16:creationId xmlns:a16="http://schemas.microsoft.com/office/drawing/2014/main" id="{F42E680B-5B1E-495B-AEC1-9C953F30151A}"/>
              </a:ext>
            </a:extLst>
          </p:cNvPr>
          <p:cNvSpPr txBox="1"/>
          <p:nvPr/>
        </p:nvSpPr>
        <p:spPr>
          <a:xfrm>
            <a:off x="590550" y="1316987"/>
            <a:ext cx="11114531" cy="584775"/>
          </a:xfrm>
          <a:prstGeom prst="rect">
            <a:avLst/>
          </a:prstGeom>
          <a:noFill/>
        </p:spPr>
        <p:txBody>
          <a:bodyPr wrap="square" rtlCol="0">
            <a:spAutoFit/>
          </a:bodyPr>
          <a:lstStyle/>
          <a:p>
            <a:pPr algn="ctr"/>
            <a:r>
              <a:rPr lang="en-US" sz="1600" dirty="0">
                <a:solidFill>
                  <a:schemeClr val="bg1"/>
                </a:solidFill>
                <a:effectLst/>
              </a:rPr>
              <a:t>Predictive control model machine learning algorithms can systematically determine optimal treatment dosages based on measurements obtained under real-life conditions involving noise, disturbances, and uncertainty.</a:t>
            </a:r>
            <a:endParaRPr lang="en-US" sz="1600" dirty="0">
              <a:solidFill>
                <a:schemeClr val="bg1"/>
              </a:solidFill>
            </a:endParaRPr>
          </a:p>
        </p:txBody>
      </p:sp>
    </p:spTree>
    <p:extLst>
      <p:ext uri="{BB962C8B-B14F-4D97-AF65-F5344CB8AC3E}">
        <p14:creationId xmlns:p14="http://schemas.microsoft.com/office/powerpoint/2010/main" val="3382702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196060" y="0"/>
            <a:ext cx="3664740" cy="2640742"/>
          </a:xfrm>
        </p:spPr>
        <p:txBody>
          <a:bodyPr vert="horz" lIns="91440" tIns="45720" rIns="91440" bIns="45720" rtlCol="0" anchor="b">
            <a:noAutofit/>
          </a:bodyPr>
          <a:lstStyle/>
          <a:p>
            <a:r>
              <a:rPr lang="en-US" sz="4400" dirty="0"/>
              <a:t>Open Cures</a:t>
            </a:r>
            <a:br>
              <a:rPr lang="en-US" sz="4400" dirty="0"/>
            </a:br>
            <a:r>
              <a:rPr lang="en-US" sz="4400" dirty="0"/>
              <a:t>Trial</a:t>
            </a:r>
            <a:br>
              <a:rPr lang="en-US" sz="4400" dirty="0"/>
            </a:br>
            <a:r>
              <a:rPr lang="en-US" sz="4400" dirty="0"/>
              <a:t>Management</a:t>
            </a:r>
            <a:br>
              <a:rPr lang="en-US" sz="4400" dirty="0"/>
            </a:br>
            <a:r>
              <a:rPr lang="en-US" sz="4400" dirty="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3EECD83-F5E0-48E1-990C-55A953B92F74}"/>
              </a:ext>
            </a:extLst>
          </p:cNvPr>
          <p:cNvSpPr txBox="1"/>
          <p:nvPr/>
        </p:nvSpPr>
        <p:spPr>
          <a:xfrm>
            <a:off x="214802" y="2761153"/>
            <a:ext cx="3627255" cy="3539430"/>
          </a:xfrm>
          <a:prstGeom prst="rect">
            <a:avLst/>
          </a:prstGeom>
          <a:noFill/>
        </p:spPr>
        <p:txBody>
          <a:bodyPr wrap="square" rtlCol="0">
            <a:spAutoFit/>
          </a:bodyPr>
          <a:lstStyle/>
          <a:p>
            <a:r>
              <a:rPr lang="en-US" sz="2800" dirty="0">
                <a:solidFill>
                  <a:schemeClr val="bg1"/>
                </a:solidFill>
                <a:latin typeface="THICCCBOI Light" panose="00000400000000000000" pitchFamily="2" charset="0"/>
              </a:rPr>
              <a:t>CureDAO can be used to support decentralized clinical trials, which cost less and have a higher success rate than traditional ones.</a:t>
            </a:r>
          </a:p>
        </p:txBody>
      </p:sp>
    </p:spTree>
    <p:extLst>
      <p:ext uri="{BB962C8B-B14F-4D97-AF65-F5344CB8AC3E}">
        <p14:creationId xmlns:p14="http://schemas.microsoft.com/office/powerpoint/2010/main" val="129229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236978" y="0"/>
            <a:ext cx="3725422" cy="2225797"/>
          </a:xfrm>
        </p:spPr>
        <p:txBody>
          <a:bodyPr vert="horz" lIns="91440" tIns="45720" rIns="91440" bIns="45720" rtlCol="0" anchor="b">
            <a:noAutofit/>
          </a:bodyPr>
          <a:lstStyle/>
          <a:p>
            <a:r>
              <a:rPr lang="en-US" sz="4800" dirty="0"/>
              <a:t>Study Generation Plugins</a:t>
            </a: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261998" y="2443653"/>
            <a:ext cx="3627255" cy="2677656"/>
          </a:xfrm>
          <a:prstGeom prst="rect">
            <a:avLst/>
          </a:prstGeom>
          <a:noFill/>
        </p:spPr>
        <p:txBody>
          <a:bodyPr wrap="square" rtlCol="0">
            <a:spAutoFit/>
          </a:bodyPr>
          <a:lstStyle/>
          <a:p>
            <a:r>
              <a:rPr lang="en-US" sz="2800" dirty="0">
                <a:solidFill>
                  <a:schemeClr val="bg1"/>
                </a:solidFill>
                <a:latin typeface="THICCCBOI Light" panose="00000400000000000000" pitchFamily="2" charset="0"/>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417105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83D79AD5-1A38-4DE3-9C7F-A5FB9FD34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14" y="0"/>
            <a:ext cx="11776772" cy="6858000"/>
          </a:xfrm>
          <a:prstGeom prst="rect">
            <a:avLst/>
          </a:prstGeom>
        </p:spPr>
      </p:pic>
    </p:spTree>
    <p:extLst>
      <p:ext uri="{BB962C8B-B14F-4D97-AF65-F5344CB8AC3E}">
        <p14:creationId xmlns:p14="http://schemas.microsoft.com/office/powerpoint/2010/main" val="3970985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78BE90D-72E1-40A0-AF27-5D5BC6103643}"/>
              </a:ext>
            </a:extLst>
          </p:cNvPr>
          <p:cNvGrpSpPr/>
          <p:nvPr/>
        </p:nvGrpSpPr>
        <p:grpSpPr>
          <a:xfrm>
            <a:off x="1968501" y="-762000"/>
            <a:ext cx="10109200" cy="8153400"/>
            <a:chOff x="1499609" y="317500"/>
            <a:chExt cx="8725478" cy="6858000"/>
          </a:xfrm>
        </p:grpSpPr>
        <p:pic>
          <p:nvPicPr>
            <p:cNvPr id="6" name="Picture 5" descr="Background pattern&#10;&#10;Description automatically generated with medium confidence">
              <a:extLst>
                <a:ext uri="{FF2B5EF4-FFF2-40B4-BE49-F238E27FC236}">
                  <a16:creationId xmlns:a16="http://schemas.microsoft.com/office/drawing/2014/main" id="{E8429DAB-243C-4A82-AE1F-656725427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27660">
              <a:off x="1499609" y="317500"/>
              <a:ext cx="7646701" cy="6858000"/>
            </a:xfrm>
            <a:prstGeom prst="rect">
              <a:avLst/>
            </a:prstGeom>
          </p:spPr>
        </p:pic>
        <p:pic>
          <p:nvPicPr>
            <p:cNvPr id="3" name="Picture 2">
              <a:extLst>
                <a:ext uri="{FF2B5EF4-FFF2-40B4-BE49-F238E27FC236}">
                  <a16:creationId xmlns:a16="http://schemas.microsoft.com/office/drawing/2014/main" id="{F448EB2B-D08F-464A-BD12-27D498346EB0}"/>
                </a:ext>
              </a:extLst>
            </p:cNvPr>
            <p:cNvPicPr>
              <a:picLocks noChangeAspect="1"/>
            </p:cNvPicPr>
            <p:nvPr/>
          </p:nvPicPr>
          <p:blipFill>
            <a:blip r:embed="rId3"/>
            <a:stretch>
              <a:fillRect/>
            </a:stretch>
          </p:blipFill>
          <p:spPr>
            <a:xfrm>
              <a:off x="2347912" y="1055687"/>
              <a:ext cx="7877175" cy="5610225"/>
            </a:xfrm>
            <a:prstGeom prst="rect">
              <a:avLst/>
            </a:prstGeom>
          </p:spPr>
        </p:pic>
      </p:grpSp>
      <p:sp>
        <p:nvSpPr>
          <p:cNvPr id="4" name="TextBox 3">
            <a:extLst>
              <a:ext uri="{FF2B5EF4-FFF2-40B4-BE49-F238E27FC236}">
                <a16:creationId xmlns:a16="http://schemas.microsoft.com/office/drawing/2014/main" id="{7C821F32-A2AB-4013-AF00-1A0C63A332B0}"/>
              </a:ext>
            </a:extLst>
          </p:cNvPr>
          <p:cNvSpPr txBox="1"/>
          <p:nvPr/>
        </p:nvSpPr>
        <p:spPr>
          <a:xfrm>
            <a:off x="241300" y="211638"/>
            <a:ext cx="2666873" cy="3816429"/>
          </a:xfrm>
          <a:prstGeom prst="rect">
            <a:avLst/>
          </a:prstGeom>
          <a:noFill/>
        </p:spPr>
        <p:txBody>
          <a:bodyPr wrap="square" rtlCol="0">
            <a:spAutoFit/>
          </a:bodyPr>
          <a:lstStyle/>
          <a:p>
            <a:r>
              <a:rPr lang="en-US" sz="3200" b="1" i="0" dirty="0">
                <a:solidFill>
                  <a:srgbClr val="FFFFFF"/>
                </a:solidFill>
                <a:effectLst/>
                <a:latin typeface="Thicccboi" panose="00000800000000000000" pitchFamily="2" charset="0"/>
              </a:rPr>
              <a:t>How Intelligent Voluntary Cooperation Makes</a:t>
            </a:r>
            <a:br>
              <a:rPr lang="en-US" sz="3200" b="1" i="0" dirty="0">
                <a:solidFill>
                  <a:srgbClr val="FFFFFF"/>
                </a:solidFill>
                <a:effectLst/>
                <a:latin typeface="Thicccboi" panose="00000800000000000000" pitchFamily="2" charset="0"/>
              </a:rPr>
            </a:br>
            <a:r>
              <a:rPr lang="en-US" sz="3200" b="1" i="0" dirty="0">
                <a:solidFill>
                  <a:srgbClr val="FFFFFF"/>
                </a:solidFill>
                <a:effectLst/>
                <a:latin typeface="Thicccboi" panose="00000800000000000000" pitchFamily="2" charset="0"/>
              </a:rPr>
              <a:t>Everyone Better Off</a:t>
            </a:r>
          </a:p>
          <a:p>
            <a:endParaRPr lang="en-US" dirty="0"/>
          </a:p>
        </p:txBody>
      </p:sp>
    </p:spTree>
    <p:extLst>
      <p:ext uri="{BB962C8B-B14F-4D97-AF65-F5344CB8AC3E}">
        <p14:creationId xmlns:p14="http://schemas.microsoft.com/office/powerpoint/2010/main" val="1330607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B092-35F9-498E-A01C-B85139B5C0CD}"/>
              </a:ext>
            </a:extLst>
          </p:cNvPr>
          <p:cNvSpPr>
            <a:spLocks noGrp="1"/>
          </p:cNvSpPr>
          <p:nvPr>
            <p:ph type="title"/>
          </p:nvPr>
        </p:nvSpPr>
        <p:spPr>
          <a:xfrm>
            <a:off x="3689350" y="149857"/>
            <a:ext cx="4813300" cy="878841"/>
          </a:xfrm>
        </p:spPr>
        <p:txBody>
          <a:bodyPr>
            <a:noAutofit/>
          </a:bodyPr>
          <a:lstStyle/>
          <a:p>
            <a:r>
              <a:rPr lang="en-US" sz="4800" strike="sngStrike" dirty="0"/>
              <a:t>COMPETITORS</a:t>
            </a:r>
          </a:p>
        </p:txBody>
      </p:sp>
      <p:sp>
        <p:nvSpPr>
          <p:cNvPr id="6" name="Slide Number Placeholder 5">
            <a:extLst>
              <a:ext uri="{FF2B5EF4-FFF2-40B4-BE49-F238E27FC236}">
                <a16:creationId xmlns:a16="http://schemas.microsoft.com/office/drawing/2014/main" id="{B1FDDE12-B68A-41F3-89DA-A9B7FE6B8812}"/>
              </a:ext>
            </a:extLst>
          </p:cNvPr>
          <p:cNvSpPr>
            <a:spLocks noGrp="1"/>
          </p:cNvSpPr>
          <p:nvPr>
            <p:ph type="sldNum" sz="quarter" idx="12"/>
          </p:nvPr>
        </p:nvSpPr>
        <p:spPr/>
        <p:txBody>
          <a:bodyPr/>
          <a:lstStyle/>
          <a:p>
            <a:fld id="{5AE1514C-5E56-4738-A1FF-4B1CFD2A3E36}" type="slidenum">
              <a:rPr lang="en-US" smtClean="0"/>
              <a:pPr/>
              <a:t>54</a:t>
            </a:fld>
            <a:endParaRPr lang="en-US"/>
          </a:p>
        </p:txBody>
      </p:sp>
      <p:sp>
        <p:nvSpPr>
          <p:cNvPr id="8" name="Title 1">
            <a:extLst>
              <a:ext uri="{FF2B5EF4-FFF2-40B4-BE49-F238E27FC236}">
                <a16:creationId xmlns:a16="http://schemas.microsoft.com/office/drawing/2014/main" id="{C07CF9D0-0919-4092-BC9F-E18569AAB1FB}"/>
              </a:ext>
            </a:extLst>
          </p:cNvPr>
          <p:cNvSpPr txBox="1">
            <a:spLocks/>
          </p:cNvSpPr>
          <p:nvPr/>
        </p:nvSpPr>
        <p:spPr>
          <a:xfrm rot="21376839">
            <a:off x="5410200" y="713575"/>
            <a:ext cx="3860800" cy="878841"/>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r>
              <a:rPr lang="en-US" sz="4800" dirty="0">
                <a:latin typeface="Dreaming Outloud Pro" panose="020B0604020202020204" pitchFamily="66" charset="0"/>
                <a:cs typeface="Dreaming Outloud Pro" panose="020B0604020202020204" pitchFamily="66" charset="0"/>
              </a:rPr>
              <a:t>Collaborators</a:t>
            </a:r>
          </a:p>
        </p:txBody>
      </p:sp>
      <p:sp>
        <p:nvSpPr>
          <p:cNvPr id="3" name="TextBox 2">
            <a:extLst>
              <a:ext uri="{FF2B5EF4-FFF2-40B4-BE49-F238E27FC236}">
                <a16:creationId xmlns:a16="http://schemas.microsoft.com/office/drawing/2014/main" id="{DB7110D7-388A-41DC-A15B-F332E0BCCB47}"/>
              </a:ext>
            </a:extLst>
          </p:cNvPr>
          <p:cNvSpPr txBox="1"/>
          <p:nvPr/>
        </p:nvSpPr>
        <p:spPr>
          <a:xfrm>
            <a:off x="1270000" y="1716717"/>
            <a:ext cx="9994900" cy="3970318"/>
          </a:xfrm>
          <a:prstGeom prst="rect">
            <a:avLst/>
          </a:prstGeom>
          <a:noFill/>
        </p:spPr>
        <p:txBody>
          <a:bodyPr wrap="square" rtlCol="0">
            <a:spAutoFit/>
          </a:bodyPr>
          <a:lstStyle/>
          <a:p>
            <a:r>
              <a:rPr lang="en-US" sz="3600" dirty="0">
                <a:solidFill>
                  <a:schemeClr val="bg1"/>
                </a:solidFill>
              </a:rPr>
              <a:t>The most similar companies are </a:t>
            </a:r>
          </a:p>
          <a:p>
            <a:pPr marL="742950" indent="-742950">
              <a:buAutoNum type="arabicPeriod"/>
            </a:pPr>
            <a:r>
              <a:rPr lang="en-US" sz="3600" dirty="0">
                <a:solidFill>
                  <a:schemeClr val="bg1"/>
                </a:solidFill>
              </a:rPr>
              <a:t>closed-source decentralized clinical trial companies like Medable </a:t>
            </a:r>
          </a:p>
          <a:p>
            <a:pPr marL="742950" indent="-742950">
              <a:buAutoNum type="arabicPeriod"/>
            </a:pPr>
            <a:r>
              <a:rPr lang="en-US" sz="3600" dirty="0">
                <a:solidFill>
                  <a:schemeClr val="bg1"/>
                </a:solidFill>
              </a:rPr>
              <a:t>health data aggregators like Validic</a:t>
            </a:r>
          </a:p>
          <a:p>
            <a:endParaRPr lang="en-US" sz="3600" dirty="0">
              <a:solidFill>
                <a:schemeClr val="bg1"/>
              </a:solidFill>
            </a:endParaRPr>
          </a:p>
          <a:p>
            <a:r>
              <a:rPr lang="en-US" sz="3600" dirty="0">
                <a:solidFill>
                  <a:schemeClr val="bg1"/>
                </a:solidFill>
              </a:rPr>
              <a:t>However, our mission is to compete with no one and integrate with everyone.</a:t>
            </a:r>
            <a:endParaRPr lang="en-US" sz="3600" dirty="0"/>
          </a:p>
        </p:txBody>
      </p:sp>
    </p:spTree>
    <p:extLst>
      <p:ext uri="{BB962C8B-B14F-4D97-AF65-F5344CB8AC3E}">
        <p14:creationId xmlns:p14="http://schemas.microsoft.com/office/powerpoint/2010/main" val="1144280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4AC13A-C902-44E7-8061-A0650C8E4E0B}"/>
              </a:ext>
            </a:extLst>
          </p:cNvPr>
          <p:cNvSpPr>
            <a:spLocks noGrp="1"/>
          </p:cNvSpPr>
          <p:nvPr>
            <p:ph type="sldNum" sz="quarter" idx="12"/>
          </p:nvPr>
        </p:nvSpPr>
        <p:spPr/>
        <p:txBody>
          <a:bodyPr/>
          <a:lstStyle/>
          <a:p>
            <a:fld id="{5AE1514C-5E56-4738-A1FF-4B1CFD2A3E36}" type="slidenum">
              <a:rPr lang="en-US" smtClean="0"/>
              <a:pPr/>
              <a:t>55</a:t>
            </a:fld>
            <a:endParaRPr lang="en-US"/>
          </a:p>
        </p:txBody>
      </p:sp>
      <p:pic>
        <p:nvPicPr>
          <p:cNvPr id="12" name="Picture 11">
            <a:extLst>
              <a:ext uri="{FF2B5EF4-FFF2-40B4-BE49-F238E27FC236}">
                <a16:creationId xmlns:a16="http://schemas.microsoft.com/office/drawing/2014/main" id="{9A6D6E85-7C08-42E4-9336-109F4BBA9704}"/>
              </a:ext>
            </a:extLst>
          </p:cNvPr>
          <p:cNvPicPr>
            <a:picLocks noChangeAspect="1"/>
          </p:cNvPicPr>
          <p:nvPr/>
        </p:nvPicPr>
        <p:blipFill rotWithShape="1">
          <a:blip r:embed="rId2"/>
          <a:srcRect l="2359" r="-2361"/>
          <a:stretch/>
        </p:blipFill>
        <p:spPr>
          <a:xfrm>
            <a:off x="0" y="1358348"/>
            <a:ext cx="12192000" cy="5499652"/>
          </a:xfrm>
          <a:prstGeom prst="rect">
            <a:avLst/>
          </a:prstGeom>
        </p:spPr>
      </p:pic>
      <p:sp>
        <p:nvSpPr>
          <p:cNvPr id="15" name="TextBox 14">
            <a:extLst>
              <a:ext uri="{FF2B5EF4-FFF2-40B4-BE49-F238E27FC236}">
                <a16:creationId xmlns:a16="http://schemas.microsoft.com/office/drawing/2014/main" id="{AF6A816F-6D93-4D4D-9026-7D270BD8DF50}"/>
              </a:ext>
            </a:extLst>
          </p:cNvPr>
          <p:cNvSpPr txBox="1"/>
          <p:nvPr/>
        </p:nvSpPr>
        <p:spPr>
          <a:xfrm>
            <a:off x="3047999" y="138555"/>
            <a:ext cx="5384801" cy="1107996"/>
          </a:xfrm>
          <a:prstGeom prst="rect">
            <a:avLst/>
          </a:prstGeom>
          <a:noFill/>
        </p:spPr>
        <p:txBody>
          <a:bodyPr wrap="square" rtlCol="0">
            <a:spAutoFit/>
          </a:bodyPr>
          <a:lstStyle/>
          <a:p>
            <a:r>
              <a:rPr lang="en-US" sz="6600" dirty="0">
                <a:solidFill>
                  <a:schemeClr val="bg1"/>
                </a:solidFill>
              </a:rPr>
              <a:t>Contributors</a:t>
            </a:r>
          </a:p>
        </p:txBody>
      </p:sp>
    </p:spTree>
    <p:extLst>
      <p:ext uri="{BB962C8B-B14F-4D97-AF65-F5344CB8AC3E}">
        <p14:creationId xmlns:p14="http://schemas.microsoft.com/office/powerpoint/2010/main" val="3375995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4AC13A-C902-44E7-8061-A0650C8E4E0B}"/>
              </a:ext>
            </a:extLst>
          </p:cNvPr>
          <p:cNvSpPr>
            <a:spLocks noGrp="1"/>
          </p:cNvSpPr>
          <p:nvPr>
            <p:ph type="sldNum" sz="quarter" idx="12"/>
          </p:nvPr>
        </p:nvSpPr>
        <p:spPr/>
        <p:txBody>
          <a:bodyPr/>
          <a:lstStyle/>
          <a:p>
            <a:fld id="{5AE1514C-5E56-4738-A1FF-4B1CFD2A3E36}" type="slidenum">
              <a:rPr lang="en-US" smtClean="0"/>
              <a:pPr/>
              <a:t>56</a:t>
            </a:fld>
            <a:endParaRPr lang="en-US"/>
          </a:p>
        </p:txBody>
      </p:sp>
      <p:sp>
        <p:nvSpPr>
          <p:cNvPr id="15" name="TextBox 14">
            <a:extLst>
              <a:ext uri="{FF2B5EF4-FFF2-40B4-BE49-F238E27FC236}">
                <a16:creationId xmlns:a16="http://schemas.microsoft.com/office/drawing/2014/main" id="{AF6A816F-6D93-4D4D-9026-7D270BD8DF50}"/>
              </a:ext>
            </a:extLst>
          </p:cNvPr>
          <p:cNvSpPr txBox="1"/>
          <p:nvPr/>
        </p:nvSpPr>
        <p:spPr>
          <a:xfrm>
            <a:off x="3047999" y="138555"/>
            <a:ext cx="6381751" cy="1107996"/>
          </a:xfrm>
          <a:prstGeom prst="rect">
            <a:avLst/>
          </a:prstGeom>
          <a:noFill/>
        </p:spPr>
        <p:txBody>
          <a:bodyPr wrap="square" rtlCol="0">
            <a:spAutoFit/>
          </a:bodyPr>
          <a:lstStyle/>
          <a:p>
            <a:r>
              <a:rPr lang="en-US" sz="6600" dirty="0">
                <a:solidFill>
                  <a:schemeClr val="bg1"/>
                </a:solidFill>
              </a:rPr>
              <a:t>Collaborators</a:t>
            </a:r>
          </a:p>
        </p:txBody>
      </p:sp>
    </p:spTree>
    <p:extLst>
      <p:ext uri="{BB962C8B-B14F-4D97-AF65-F5344CB8AC3E}">
        <p14:creationId xmlns:p14="http://schemas.microsoft.com/office/powerpoint/2010/main" val="1263979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B092-35F9-498E-A01C-B85139B5C0CD}"/>
              </a:ext>
            </a:extLst>
          </p:cNvPr>
          <p:cNvSpPr>
            <a:spLocks noGrp="1"/>
          </p:cNvSpPr>
          <p:nvPr>
            <p:ph type="title" idx="4294967295"/>
          </p:nvPr>
        </p:nvSpPr>
        <p:spPr>
          <a:xfrm>
            <a:off x="482600" y="510362"/>
            <a:ext cx="4813300" cy="1323975"/>
          </a:xfrm>
        </p:spPr>
        <p:txBody>
          <a:bodyPr>
            <a:noAutofit/>
          </a:bodyPr>
          <a:lstStyle/>
          <a:p>
            <a:r>
              <a:rPr lang="en-US" sz="4800" u="sng" dirty="0"/>
              <a:t>What We Have</a:t>
            </a:r>
            <a:br>
              <a:rPr lang="en-US" sz="4800" u="sng" dirty="0"/>
            </a:br>
            <a:endParaRPr lang="en-US" sz="4800" u="sng" dirty="0"/>
          </a:p>
        </p:txBody>
      </p:sp>
      <p:sp>
        <p:nvSpPr>
          <p:cNvPr id="6" name="Slide Number Placeholder 5">
            <a:extLst>
              <a:ext uri="{FF2B5EF4-FFF2-40B4-BE49-F238E27FC236}">
                <a16:creationId xmlns:a16="http://schemas.microsoft.com/office/drawing/2014/main" id="{B1FDDE12-B68A-41F3-89DA-A9B7FE6B8812}"/>
              </a:ext>
            </a:extLst>
          </p:cNvPr>
          <p:cNvSpPr>
            <a:spLocks noGrp="1"/>
          </p:cNvSpPr>
          <p:nvPr>
            <p:ph type="sldNum" sz="quarter" idx="4294967295"/>
          </p:nvPr>
        </p:nvSpPr>
        <p:spPr>
          <a:xfrm>
            <a:off x="11114088" y="6427788"/>
            <a:ext cx="1077912" cy="365125"/>
          </a:xfrm>
          <a:prstGeom prst="rect">
            <a:avLst/>
          </a:prstGeom>
        </p:spPr>
        <p:txBody>
          <a:bodyPr/>
          <a:lstStyle/>
          <a:p>
            <a:fld id="{5AE1514C-5E56-4738-A1FF-4B1CFD2A3E36}" type="slidenum">
              <a:rPr lang="en-US" smtClean="0"/>
              <a:pPr/>
              <a:t>57</a:t>
            </a:fld>
            <a:endParaRPr lang="en-US"/>
          </a:p>
        </p:txBody>
      </p:sp>
      <p:sp>
        <p:nvSpPr>
          <p:cNvPr id="7" name="Title 1">
            <a:extLst>
              <a:ext uri="{FF2B5EF4-FFF2-40B4-BE49-F238E27FC236}">
                <a16:creationId xmlns:a16="http://schemas.microsoft.com/office/drawing/2014/main" id="{704718CF-9061-4EC1-91A9-830150D450D3}"/>
              </a:ext>
            </a:extLst>
          </p:cNvPr>
          <p:cNvSpPr txBox="1">
            <a:spLocks/>
          </p:cNvSpPr>
          <p:nvPr/>
        </p:nvSpPr>
        <p:spPr>
          <a:xfrm>
            <a:off x="482600" y="1040129"/>
            <a:ext cx="5080000" cy="4829459"/>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pPr marL="742950" indent="-742950">
              <a:lnSpc>
                <a:spcPct val="120000"/>
              </a:lnSpc>
              <a:buAutoNum type="arabicPeriod"/>
            </a:pPr>
            <a:r>
              <a:rPr lang="en-US" sz="3200" dirty="0">
                <a:latin typeface="+mn-lt"/>
              </a:rPr>
              <a:t>API</a:t>
            </a:r>
          </a:p>
          <a:p>
            <a:pPr marL="742950" indent="-742950">
              <a:lnSpc>
                <a:spcPct val="120000"/>
              </a:lnSpc>
              <a:buAutoNum type="arabicPeriod"/>
            </a:pPr>
            <a:r>
              <a:rPr lang="en-US" sz="3200" dirty="0">
                <a:latin typeface="+mn-lt"/>
              </a:rPr>
              <a:t>Data Importers from Dozens of Sources</a:t>
            </a:r>
          </a:p>
          <a:p>
            <a:pPr marL="742950" indent="-742950">
              <a:lnSpc>
                <a:spcPct val="120000"/>
              </a:lnSpc>
              <a:buAutoNum type="arabicPeriod"/>
            </a:pPr>
            <a:r>
              <a:rPr lang="en-US" sz="3200" dirty="0">
                <a:latin typeface="+mn-lt"/>
              </a:rPr>
              <a:t>SDKs in 8 Languages</a:t>
            </a:r>
          </a:p>
          <a:p>
            <a:pPr marL="742950" indent="-742950">
              <a:lnSpc>
                <a:spcPct val="120000"/>
              </a:lnSpc>
              <a:buAutoNum type="arabicPeriod"/>
            </a:pPr>
            <a:r>
              <a:rPr lang="en-US" sz="3200" dirty="0">
                <a:latin typeface="+mn-lt"/>
              </a:rPr>
              <a:t>Data Collection Apps</a:t>
            </a:r>
          </a:p>
          <a:p>
            <a:pPr marL="742950" indent="-742950">
              <a:lnSpc>
                <a:spcPct val="120000"/>
              </a:lnSpc>
              <a:buAutoNum type="arabicPeriod"/>
            </a:pPr>
            <a:r>
              <a:rPr lang="en-US" sz="3200" dirty="0">
                <a:latin typeface="+mn-lt"/>
              </a:rPr>
              <a:t>Study Generation and Causal Inference</a:t>
            </a:r>
          </a:p>
          <a:p>
            <a:pPr marL="742950" indent="-742950">
              <a:lnSpc>
                <a:spcPct val="120000"/>
              </a:lnSpc>
              <a:buAutoNum type="arabicPeriod"/>
            </a:pPr>
            <a:r>
              <a:rPr lang="en-US" sz="3200" dirty="0">
                <a:latin typeface="+mn-lt"/>
              </a:rPr>
              <a:t>Clinical Trial Management</a:t>
            </a:r>
          </a:p>
          <a:p>
            <a:pPr marL="742950" indent="-742950">
              <a:lnSpc>
                <a:spcPct val="120000"/>
              </a:lnSpc>
              <a:buAutoNum type="arabicPeriod"/>
            </a:pPr>
            <a:r>
              <a:rPr lang="en-US" sz="3200" dirty="0">
                <a:latin typeface="+mn-lt"/>
              </a:rPr>
              <a:t>HIPAA Compliant Storage</a:t>
            </a:r>
          </a:p>
          <a:p>
            <a:pPr marL="742950" indent="-742950">
              <a:lnSpc>
                <a:spcPct val="120000"/>
              </a:lnSpc>
              <a:buAutoNum type="arabicPeriod"/>
            </a:pPr>
            <a:r>
              <a:rPr lang="en-US" sz="3200" dirty="0">
                <a:latin typeface="+mn-lt"/>
              </a:rPr>
              <a:t>No Code App Builder</a:t>
            </a:r>
          </a:p>
        </p:txBody>
      </p:sp>
      <p:sp>
        <p:nvSpPr>
          <p:cNvPr id="9" name="Title 1">
            <a:extLst>
              <a:ext uri="{FF2B5EF4-FFF2-40B4-BE49-F238E27FC236}">
                <a16:creationId xmlns:a16="http://schemas.microsoft.com/office/drawing/2014/main" id="{257D9B0A-AA3D-4CAF-9F8D-CA4DC2A337FC}"/>
              </a:ext>
            </a:extLst>
          </p:cNvPr>
          <p:cNvSpPr txBox="1">
            <a:spLocks/>
          </p:cNvSpPr>
          <p:nvPr/>
        </p:nvSpPr>
        <p:spPr>
          <a:xfrm>
            <a:off x="6362324" y="390030"/>
            <a:ext cx="2711452" cy="108204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r>
              <a:rPr lang="en-US" sz="4800" u="sng" dirty="0"/>
              <a:t>TODO</a:t>
            </a:r>
          </a:p>
        </p:txBody>
      </p:sp>
      <p:sp>
        <p:nvSpPr>
          <p:cNvPr id="10" name="Title 1">
            <a:extLst>
              <a:ext uri="{FF2B5EF4-FFF2-40B4-BE49-F238E27FC236}">
                <a16:creationId xmlns:a16="http://schemas.microsoft.com/office/drawing/2014/main" id="{67E29604-DBA7-4B56-A383-3295449804B8}"/>
              </a:ext>
            </a:extLst>
          </p:cNvPr>
          <p:cNvSpPr txBox="1">
            <a:spLocks/>
          </p:cNvSpPr>
          <p:nvPr/>
        </p:nvSpPr>
        <p:spPr>
          <a:xfrm>
            <a:off x="6152339" y="1274885"/>
            <a:ext cx="5378452" cy="5193085"/>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pPr marL="742950" indent="-742950">
              <a:lnSpc>
                <a:spcPct val="100000"/>
              </a:lnSpc>
              <a:buAutoNum type="arabicPeriod"/>
            </a:pPr>
            <a:r>
              <a:rPr lang="en-US" sz="2400" dirty="0">
                <a:latin typeface="+mn-lt"/>
              </a:rPr>
              <a:t>Plugin Framework</a:t>
            </a:r>
          </a:p>
          <a:p>
            <a:pPr marL="742950" indent="-742950">
              <a:lnSpc>
                <a:spcPct val="100000"/>
              </a:lnSpc>
              <a:buAutoNum type="arabicPeriod"/>
            </a:pPr>
            <a:r>
              <a:rPr lang="en-US" sz="2400" dirty="0">
                <a:latin typeface="+mn-lt"/>
              </a:rPr>
              <a:t>GUI Data Mapper to Add New Data Import and Export Formats</a:t>
            </a:r>
          </a:p>
          <a:p>
            <a:pPr marL="742950" indent="-742950">
              <a:lnSpc>
                <a:spcPct val="100000"/>
              </a:lnSpc>
              <a:buAutoNum type="arabicPeriod"/>
            </a:pPr>
            <a:r>
              <a:rPr lang="en-US" sz="2400" dirty="0">
                <a:latin typeface="+mn-lt"/>
              </a:rPr>
              <a:t>Better Documentation of the SDKs and API</a:t>
            </a:r>
          </a:p>
          <a:p>
            <a:pPr marL="742950" indent="-742950">
              <a:lnSpc>
                <a:spcPct val="100000"/>
              </a:lnSpc>
              <a:buAutoNum type="arabicPeriod"/>
            </a:pPr>
            <a:r>
              <a:rPr lang="en-US" sz="2400" dirty="0">
                <a:latin typeface="+mn-lt"/>
              </a:rPr>
              <a:t>Developer Support for the Various Languages</a:t>
            </a:r>
          </a:p>
          <a:p>
            <a:pPr marL="742950" indent="-742950">
              <a:lnSpc>
                <a:spcPct val="100000"/>
              </a:lnSpc>
              <a:buAutoNum type="arabicPeriod"/>
            </a:pPr>
            <a:r>
              <a:rPr lang="en-US" sz="2400" dirty="0">
                <a:latin typeface="+mn-lt"/>
              </a:rPr>
              <a:t>Example integrations/projects in all languages</a:t>
            </a:r>
          </a:p>
          <a:p>
            <a:pPr marL="742950" indent="-742950">
              <a:lnSpc>
                <a:spcPct val="100000"/>
              </a:lnSpc>
              <a:buAutoNum type="arabicPeriod"/>
            </a:pPr>
            <a:r>
              <a:rPr lang="en-US" sz="2400" dirty="0">
                <a:latin typeface="+mn-lt"/>
              </a:rPr>
              <a:t>Partnerships with 350k Apps</a:t>
            </a:r>
          </a:p>
          <a:p>
            <a:pPr marL="742950" indent="-742950">
              <a:lnSpc>
                <a:spcPct val="100000"/>
              </a:lnSpc>
              <a:buAutoNum type="arabicPeriod"/>
            </a:pPr>
            <a:r>
              <a:rPr lang="en-US" sz="2400" dirty="0">
                <a:latin typeface="+mn-lt"/>
              </a:rPr>
              <a:t>Apply for SBIR and Other Grants and other fundraising</a:t>
            </a:r>
          </a:p>
          <a:p>
            <a:pPr marL="742950" indent="-742950">
              <a:lnSpc>
                <a:spcPct val="100000"/>
              </a:lnSpc>
              <a:buAutoNum type="arabicPeriod"/>
            </a:pPr>
            <a:r>
              <a:rPr lang="en-US" sz="2400" dirty="0">
                <a:latin typeface="+mn-lt"/>
              </a:rPr>
              <a:t>Reference Data Search and Wiki for the curation of variable data links/documentation</a:t>
            </a:r>
          </a:p>
          <a:p>
            <a:pPr marL="742950" indent="-742950">
              <a:lnSpc>
                <a:spcPct val="100000"/>
              </a:lnSpc>
              <a:buAutoNum type="arabicPeriod"/>
            </a:pPr>
            <a:r>
              <a:rPr lang="en-US" sz="2400" dirty="0">
                <a:latin typeface="+mn-lt"/>
              </a:rPr>
              <a:t>More data importers</a:t>
            </a:r>
          </a:p>
          <a:p>
            <a:pPr marL="742950" indent="-742950">
              <a:lnSpc>
                <a:spcPct val="100000"/>
              </a:lnSpc>
              <a:buAutoNum type="arabicPeriod"/>
            </a:pPr>
            <a:r>
              <a:rPr lang="en-US" sz="2400" dirty="0">
                <a:latin typeface="+mn-lt"/>
              </a:rPr>
              <a:t>Automate compensation</a:t>
            </a:r>
          </a:p>
          <a:p>
            <a:pPr marL="742950" indent="-742950">
              <a:lnSpc>
                <a:spcPct val="100000"/>
              </a:lnSpc>
              <a:buAutoNum type="arabicPeriod"/>
            </a:pPr>
            <a:r>
              <a:rPr lang="en-US" sz="2400" dirty="0">
                <a:latin typeface="+mn-lt"/>
              </a:rPr>
              <a:t>Establish a legal entity</a:t>
            </a:r>
          </a:p>
          <a:p>
            <a:pPr marL="742950" indent="-742950">
              <a:lnSpc>
                <a:spcPct val="100000"/>
              </a:lnSpc>
              <a:buAutoNum type="arabicPeriod"/>
            </a:pPr>
            <a:r>
              <a:rPr lang="en-US" sz="2400" dirty="0">
                <a:latin typeface="+mn-lt"/>
              </a:rPr>
              <a:t>Bounties for security issues and bugs</a:t>
            </a:r>
          </a:p>
          <a:p>
            <a:pPr marL="742950" indent="-742950">
              <a:lnSpc>
                <a:spcPct val="100000"/>
              </a:lnSpc>
              <a:buAutoNum type="arabicPeriod"/>
            </a:pPr>
            <a:r>
              <a:rPr lang="en-US" sz="2400" dirty="0">
                <a:latin typeface="+mn-lt"/>
              </a:rPr>
              <a:t>Federated learning, homomorphic encryption or decentralized data storage</a:t>
            </a:r>
          </a:p>
          <a:p>
            <a:pPr marL="742950" indent="-742950">
              <a:lnSpc>
                <a:spcPct val="100000"/>
              </a:lnSpc>
              <a:buAutoNum type="arabicPeriod"/>
            </a:pPr>
            <a:r>
              <a:rPr lang="en-US" sz="2400" dirty="0">
                <a:latin typeface="+mn-lt"/>
              </a:rPr>
              <a:t>Billing mechanism for charging tokens for usage</a:t>
            </a:r>
          </a:p>
          <a:p>
            <a:pPr marL="742950" indent="-742950">
              <a:buAutoNum type="arabicPeriod"/>
            </a:pPr>
            <a:endParaRPr lang="en-US" dirty="0"/>
          </a:p>
        </p:txBody>
      </p:sp>
    </p:spTree>
    <p:extLst>
      <p:ext uri="{BB962C8B-B14F-4D97-AF65-F5344CB8AC3E}">
        <p14:creationId xmlns:p14="http://schemas.microsoft.com/office/powerpoint/2010/main" val="1584296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1FDDE12-B68A-41F3-89DA-A9B7FE6B8812}"/>
              </a:ext>
            </a:extLst>
          </p:cNvPr>
          <p:cNvSpPr>
            <a:spLocks noGrp="1"/>
          </p:cNvSpPr>
          <p:nvPr>
            <p:ph type="sldNum" sz="quarter" idx="4294967295"/>
          </p:nvPr>
        </p:nvSpPr>
        <p:spPr>
          <a:xfrm>
            <a:off x="11114088" y="6427788"/>
            <a:ext cx="1077912" cy="365125"/>
          </a:xfrm>
          <a:prstGeom prst="rect">
            <a:avLst/>
          </a:prstGeom>
        </p:spPr>
        <p:txBody>
          <a:bodyPr/>
          <a:lstStyle/>
          <a:p>
            <a:fld id="{5AE1514C-5E56-4738-A1FF-4B1CFD2A3E36}" type="slidenum">
              <a:rPr lang="en-US" smtClean="0"/>
              <a:pPr/>
              <a:t>58</a:t>
            </a:fld>
            <a:endParaRPr lang="en-US"/>
          </a:p>
        </p:txBody>
      </p:sp>
      <p:sp>
        <p:nvSpPr>
          <p:cNvPr id="9" name="Title 1">
            <a:extLst>
              <a:ext uri="{FF2B5EF4-FFF2-40B4-BE49-F238E27FC236}">
                <a16:creationId xmlns:a16="http://schemas.microsoft.com/office/drawing/2014/main" id="{257D9B0A-AA3D-4CAF-9F8D-CA4DC2A337FC}"/>
              </a:ext>
            </a:extLst>
          </p:cNvPr>
          <p:cNvSpPr txBox="1">
            <a:spLocks/>
          </p:cNvSpPr>
          <p:nvPr/>
        </p:nvSpPr>
        <p:spPr>
          <a:xfrm>
            <a:off x="4044762" y="167622"/>
            <a:ext cx="4102476" cy="65787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r>
              <a:rPr lang="en-US" sz="4800" u="sng" dirty="0"/>
              <a:t>Roadmap</a:t>
            </a:r>
          </a:p>
        </p:txBody>
      </p:sp>
      <p:sp>
        <p:nvSpPr>
          <p:cNvPr id="10" name="Title 1">
            <a:extLst>
              <a:ext uri="{FF2B5EF4-FFF2-40B4-BE49-F238E27FC236}">
                <a16:creationId xmlns:a16="http://schemas.microsoft.com/office/drawing/2014/main" id="{67E29604-DBA7-4B56-A383-3295449804B8}"/>
              </a:ext>
            </a:extLst>
          </p:cNvPr>
          <p:cNvSpPr txBox="1">
            <a:spLocks/>
          </p:cNvSpPr>
          <p:nvPr/>
        </p:nvSpPr>
        <p:spPr>
          <a:xfrm>
            <a:off x="559204" y="1317129"/>
            <a:ext cx="11073591" cy="55408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pPr marL="742950" indent="-742950">
              <a:lnSpc>
                <a:spcPct val="100000"/>
              </a:lnSpc>
              <a:buAutoNum type="arabicPeriod"/>
            </a:pPr>
            <a:r>
              <a:rPr lang="en-US" sz="2300" dirty="0">
                <a:latin typeface="+mn-lt"/>
              </a:rPr>
              <a:t>Plugin Framework</a:t>
            </a:r>
          </a:p>
          <a:p>
            <a:pPr marL="742950" indent="-742950">
              <a:lnSpc>
                <a:spcPct val="100000"/>
              </a:lnSpc>
              <a:buAutoNum type="arabicPeriod"/>
            </a:pPr>
            <a:r>
              <a:rPr lang="en-US" sz="2300" dirty="0">
                <a:latin typeface="+mn-lt"/>
              </a:rPr>
              <a:t>GUI Data Mapper to Add New Data Import and Export Formats</a:t>
            </a:r>
          </a:p>
          <a:p>
            <a:pPr marL="742950" indent="-742950">
              <a:lnSpc>
                <a:spcPct val="100000"/>
              </a:lnSpc>
              <a:buAutoNum type="arabicPeriod"/>
            </a:pPr>
            <a:r>
              <a:rPr lang="en-US" sz="2300" dirty="0">
                <a:latin typeface="+mn-lt"/>
              </a:rPr>
              <a:t>Better Documentation of the SDKs and API</a:t>
            </a:r>
          </a:p>
          <a:p>
            <a:pPr marL="742950" indent="-742950">
              <a:lnSpc>
                <a:spcPct val="100000"/>
              </a:lnSpc>
              <a:buAutoNum type="arabicPeriod"/>
            </a:pPr>
            <a:r>
              <a:rPr lang="en-US" sz="2300" dirty="0">
                <a:latin typeface="+mn-lt"/>
              </a:rPr>
              <a:t>Developer Support for the Various Languages</a:t>
            </a:r>
          </a:p>
          <a:p>
            <a:pPr marL="742950" indent="-742950">
              <a:lnSpc>
                <a:spcPct val="100000"/>
              </a:lnSpc>
              <a:buAutoNum type="arabicPeriod"/>
            </a:pPr>
            <a:r>
              <a:rPr lang="en-US" sz="2300" dirty="0">
                <a:latin typeface="+mn-lt"/>
              </a:rPr>
              <a:t>Example integrations/projects in all languages</a:t>
            </a:r>
          </a:p>
          <a:p>
            <a:pPr marL="742950" indent="-742950">
              <a:lnSpc>
                <a:spcPct val="100000"/>
              </a:lnSpc>
              <a:buAutoNum type="arabicPeriod"/>
            </a:pPr>
            <a:r>
              <a:rPr lang="en-US" sz="2300" dirty="0">
                <a:latin typeface="+mn-lt"/>
              </a:rPr>
              <a:t>Partnerships with 350k Apps</a:t>
            </a:r>
          </a:p>
          <a:p>
            <a:pPr marL="742950" indent="-742950">
              <a:lnSpc>
                <a:spcPct val="100000"/>
              </a:lnSpc>
              <a:buAutoNum type="arabicPeriod"/>
            </a:pPr>
            <a:r>
              <a:rPr lang="en-US" sz="2300" dirty="0">
                <a:latin typeface="+mn-lt"/>
              </a:rPr>
              <a:t>Apply for SBIR and Other Grants and other fundraising</a:t>
            </a:r>
          </a:p>
          <a:p>
            <a:pPr marL="742950" indent="-742950">
              <a:lnSpc>
                <a:spcPct val="100000"/>
              </a:lnSpc>
              <a:buAutoNum type="arabicPeriod"/>
            </a:pPr>
            <a:r>
              <a:rPr lang="en-US" sz="2300" dirty="0">
                <a:latin typeface="+mn-lt"/>
              </a:rPr>
              <a:t>Reference Data Search and Wiki for the curation of variable data links/documentation</a:t>
            </a:r>
          </a:p>
          <a:p>
            <a:pPr marL="742950" indent="-742950">
              <a:lnSpc>
                <a:spcPct val="100000"/>
              </a:lnSpc>
              <a:buAutoNum type="arabicPeriod"/>
            </a:pPr>
            <a:r>
              <a:rPr lang="en-US" sz="2300" b="1" dirty="0">
                <a:latin typeface="+mn-lt"/>
              </a:rPr>
              <a:t>More data importers</a:t>
            </a:r>
          </a:p>
          <a:p>
            <a:pPr marL="742950" indent="-742950">
              <a:lnSpc>
                <a:spcPct val="100000"/>
              </a:lnSpc>
              <a:buAutoNum type="arabicPeriod"/>
            </a:pPr>
            <a:r>
              <a:rPr lang="en-US" sz="2300" b="1" dirty="0">
                <a:latin typeface="+mn-lt"/>
              </a:rPr>
              <a:t>Automate compensation</a:t>
            </a:r>
          </a:p>
          <a:p>
            <a:pPr marL="742950" indent="-742950">
              <a:lnSpc>
                <a:spcPct val="100000"/>
              </a:lnSpc>
              <a:buAutoNum type="arabicPeriod"/>
            </a:pPr>
            <a:r>
              <a:rPr lang="en-US" sz="2300" b="1" dirty="0">
                <a:latin typeface="+mn-lt"/>
              </a:rPr>
              <a:t>Establish a legal entity</a:t>
            </a:r>
          </a:p>
          <a:p>
            <a:pPr marL="742950" indent="-742950">
              <a:lnSpc>
                <a:spcPct val="100000"/>
              </a:lnSpc>
              <a:buAutoNum type="arabicPeriod"/>
            </a:pPr>
            <a:r>
              <a:rPr lang="en-US" sz="2300" b="1" dirty="0">
                <a:latin typeface="+mn-lt"/>
              </a:rPr>
              <a:t>Bounties for security issues and bugs</a:t>
            </a:r>
          </a:p>
          <a:p>
            <a:pPr marL="742950" indent="-742950">
              <a:lnSpc>
                <a:spcPct val="100000"/>
              </a:lnSpc>
              <a:buAutoNum type="arabicPeriod"/>
            </a:pPr>
            <a:r>
              <a:rPr lang="en-US" sz="2300" b="1" dirty="0">
                <a:latin typeface="+mn-lt"/>
              </a:rPr>
              <a:t>Federated learning, homomorphic encryption, or decentralized data storage</a:t>
            </a:r>
          </a:p>
          <a:p>
            <a:pPr marL="742950" indent="-742950">
              <a:lnSpc>
                <a:spcPct val="100000"/>
              </a:lnSpc>
              <a:buAutoNum type="arabicPeriod"/>
            </a:pPr>
            <a:r>
              <a:rPr lang="en-US" sz="2300" b="1" dirty="0">
                <a:latin typeface="+mn-lt"/>
              </a:rPr>
              <a:t>Billing mechanism for charging tokens for usage</a:t>
            </a:r>
          </a:p>
          <a:p>
            <a:pPr marL="742950" indent="-742950">
              <a:buAutoNum type="arabicPeriod"/>
            </a:pPr>
            <a:endParaRPr lang="en-US" dirty="0"/>
          </a:p>
        </p:txBody>
      </p:sp>
    </p:spTree>
    <p:extLst>
      <p:ext uri="{BB962C8B-B14F-4D97-AF65-F5344CB8AC3E}">
        <p14:creationId xmlns:p14="http://schemas.microsoft.com/office/powerpoint/2010/main" val="1836713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95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8448D9D8-6055-4BF5-B8E1-029A34224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16" y="-1600200"/>
            <a:ext cx="7646701" cy="6858000"/>
          </a:xfrm>
          <a:prstGeom prst="rect">
            <a:avLst/>
          </a:prstGeom>
        </p:spPr>
      </p:pic>
      <p:sp>
        <p:nvSpPr>
          <p:cNvPr id="7" name="Title 6">
            <a:extLst>
              <a:ext uri="{FF2B5EF4-FFF2-40B4-BE49-F238E27FC236}">
                <a16:creationId xmlns:a16="http://schemas.microsoft.com/office/drawing/2014/main" id="{B7EE7E73-5BF7-4967-AEA0-7DB89563D7CC}"/>
              </a:ext>
            </a:extLst>
          </p:cNvPr>
          <p:cNvSpPr>
            <a:spLocks noGrp="1"/>
          </p:cNvSpPr>
          <p:nvPr>
            <p:ph type="title" idx="4294967295"/>
          </p:nvPr>
        </p:nvSpPr>
        <p:spPr>
          <a:xfrm>
            <a:off x="310108" y="1076325"/>
            <a:ext cx="5281067" cy="6039287"/>
          </a:xfrm>
        </p:spPr>
        <p:txBody>
          <a:bodyPr vert="horz" lIns="91440" tIns="45720" rIns="91440" bIns="45720" rtlCol="0" anchor="b">
            <a:noAutofit/>
          </a:bodyPr>
          <a:lstStyle/>
          <a:p>
            <a:pPr>
              <a:lnSpc>
                <a:spcPct val="100000"/>
              </a:lnSpc>
            </a:pPr>
            <a:r>
              <a:rPr lang="en-US" sz="3600" dirty="0">
                <a:latin typeface="+mn-lt"/>
              </a:rPr>
              <a:t>This enables </a:t>
            </a:r>
            <a:br>
              <a:rPr lang="en-US" sz="3200" dirty="0"/>
            </a:br>
            <a:r>
              <a:rPr lang="en-US" sz="6600" dirty="0"/>
              <a:t>Decision-Support Notifications</a:t>
            </a:r>
            <a:br>
              <a:rPr lang="en-US" sz="5400" dirty="0"/>
            </a:br>
            <a:r>
              <a:rPr lang="en-US" sz="4000" dirty="0">
                <a:latin typeface="+mn-lt"/>
              </a:rPr>
              <a:t>with the most effective thing, you can do to minimize symptom severity</a:t>
            </a:r>
            <a:br>
              <a:rPr lang="en-US" sz="4000" dirty="0">
                <a:latin typeface="+mn-lt"/>
              </a:rPr>
            </a:br>
            <a:endParaRPr lang="en-US" sz="4000" dirty="0">
              <a:latin typeface="+mn-lt"/>
            </a:endParaRP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321" y="145751"/>
            <a:ext cx="6498679" cy="6712249"/>
          </a:xfrm>
          <a:prstGeom prst="rect">
            <a:avLst/>
          </a:prstGeom>
        </p:spPr>
      </p:pic>
    </p:spTree>
    <p:extLst>
      <p:ext uri="{BB962C8B-B14F-4D97-AF65-F5344CB8AC3E}">
        <p14:creationId xmlns:p14="http://schemas.microsoft.com/office/powerpoint/2010/main" val="243394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66B4BE-AC40-4066-8AA4-5A67016B5550}"/>
              </a:ext>
            </a:extLst>
          </p:cNvPr>
          <p:cNvSpPr>
            <a:spLocks noGrp="1"/>
          </p:cNvSpPr>
          <p:nvPr>
            <p:ph type="title" idx="4294967295"/>
          </p:nvPr>
        </p:nvSpPr>
        <p:spPr>
          <a:xfrm>
            <a:off x="4995487" y="980786"/>
            <a:ext cx="6538912" cy="2408238"/>
          </a:xfrm>
        </p:spPr>
        <p:txBody>
          <a:bodyPr vert="horz" lIns="91440" tIns="45720" rIns="91440" bIns="45720" rtlCol="0" anchor="b">
            <a:noAutofit/>
          </a:bodyPr>
          <a:lstStyle/>
          <a:p>
            <a:pPr algn="ctr"/>
            <a:r>
              <a:rPr lang="en-US" sz="6000" dirty="0">
                <a:ln w="0"/>
              </a:rPr>
              <a:t>Thank you!</a:t>
            </a:r>
            <a:endParaRPr lang="en-US" sz="6000" dirty="0"/>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sp>
        <p:nvSpPr>
          <p:cNvPr id="11" name="Title 2">
            <a:extLst>
              <a:ext uri="{FF2B5EF4-FFF2-40B4-BE49-F238E27FC236}">
                <a16:creationId xmlns:a16="http://schemas.microsoft.com/office/drawing/2014/main" id="{5E0B0FDD-B229-499C-B9E9-18F83853CAFA}"/>
              </a:ext>
            </a:extLst>
          </p:cNvPr>
          <p:cNvSpPr txBox="1">
            <a:spLocks/>
          </p:cNvSpPr>
          <p:nvPr/>
        </p:nvSpPr>
        <p:spPr>
          <a:xfrm>
            <a:off x="4995487" y="3468976"/>
            <a:ext cx="6539271" cy="240814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bg1"/>
                </a:solidFill>
                <a:latin typeface="THICCCBOI" panose="00000800000000000000" pitchFamily="2" charset="0"/>
                <a:ea typeface="+mj-ea"/>
                <a:cs typeface="+mj-cs"/>
              </a:defRPr>
            </a:lvl1pPr>
          </a:lstStyle>
          <a:p>
            <a:pPr algn="ctr"/>
            <a:r>
              <a:rPr lang="en-US" sz="6000" dirty="0">
                <a:ln w="0"/>
              </a:rPr>
              <a:t>Join us at curedao.org!</a:t>
            </a:r>
            <a:endParaRPr lang="en-US" sz="6000" dirty="0"/>
          </a:p>
        </p:txBody>
      </p:sp>
    </p:spTree>
    <p:extLst>
      <p:ext uri="{BB962C8B-B14F-4D97-AF65-F5344CB8AC3E}">
        <p14:creationId xmlns:p14="http://schemas.microsoft.com/office/powerpoint/2010/main" val="1143654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99" y="159140"/>
            <a:ext cx="11927306" cy="993089"/>
          </a:xfrm>
          <a:prstGeom prst="rect">
            <a:avLst/>
          </a:prstGeom>
          <a:solidFill>
            <a:srgbClr val="447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REVENUE STREAMS</a:t>
            </a:r>
          </a:p>
        </p:txBody>
      </p:sp>
      <p:sp>
        <p:nvSpPr>
          <p:cNvPr id="7" name="Rectangle 6"/>
          <p:cNvSpPr/>
          <p:nvPr/>
        </p:nvSpPr>
        <p:spPr>
          <a:xfrm>
            <a:off x="152399" y="1280160"/>
            <a:ext cx="5603508" cy="5409397"/>
          </a:xfrm>
          <a:prstGeom prst="rect">
            <a:avLst/>
          </a:prstGeom>
          <a:solidFill>
            <a:srgbClr val="447DCC"/>
          </a:solidFill>
          <a:ln w="79375">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bg1"/>
              </a:solidFill>
            </a:endParaRPr>
          </a:p>
        </p:txBody>
      </p:sp>
      <p:sp>
        <p:nvSpPr>
          <p:cNvPr id="19" name="Rectangle 18"/>
          <p:cNvSpPr/>
          <p:nvPr/>
        </p:nvSpPr>
        <p:spPr>
          <a:xfrm>
            <a:off x="5802740" y="1280160"/>
            <a:ext cx="6323798" cy="5409397"/>
          </a:xfrm>
          <a:prstGeom prst="rect">
            <a:avLst/>
          </a:prstGeom>
          <a:solidFill>
            <a:srgbClr val="4A87D8"/>
          </a:solidFill>
          <a:ln w="79375">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1" name="TextBox 20"/>
          <p:cNvSpPr txBox="1"/>
          <p:nvPr/>
        </p:nvSpPr>
        <p:spPr>
          <a:xfrm>
            <a:off x="343611" y="1443789"/>
            <a:ext cx="5267917" cy="5001369"/>
          </a:xfrm>
          <a:prstGeom prst="rect">
            <a:avLst/>
          </a:prstGeom>
          <a:noFill/>
        </p:spPr>
        <p:txBody>
          <a:bodyPr wrap="square" rtlCol="0">
            <a:spAutoFit/>
          </a:bodyPr>
          <a:lstStyle/>
          <a:p>
            <a:pPr algn="ctr"/>
            <a:r>
              <a:rPr lang="en-US" sz="3600" dirty="0">
                <a:solidFill>
                  <a:schemeClr val="bg1"/>
                </a:solidFill>
              </a:rPr>
              <a:t> </a:t>
            </a:r>
            <a:r>
              <a:rPr lang="en-US" sz="3600" b="1" u="sng" dirty="0">
                <a:solidFill>
                  <a:schemeClr val="bg1"/>
                </a:solidFill>
              </a:rPr>
              <a:t>END USER SUBSCRIPTION</a:t>
            </a:r>
          </a:p>
          <a:p>
            <a:pPr marL="285750" indent="-285750">
              <a:buFont typeface="Arial" panose="020B0604020202020204" pitchFamily="34" charset="0"/>
              <a:buChar char="•"/>
            </a:pPr>
            <a:r>
              <a:rPr lang="en-US" sz="2400" b="1" dirty="0">
                <a:solidFill>
                  <a:schemeClr val="bg1"/>
                </a:solidFill>
              </a:rPr>
              <a:t>Freemium model </a:t>
            </a:r>
            <a:r>
              <a:rPr lang="en-US" sz="2400" dirty="0">
                <a:solidFill>
                  <a:schemeClr val="bg1"/>
                </a:solidFill>
              </a:rPr>
              <a:t>- users install our mobile tracking apps with limited functionality for free </a:t>
            </a:r>
          </a:p>
          <a:p>
            <a:pPr marL="285750" indent="-285750">
              <a:buFont typeface="Arial" panose="020B0604020202020204" pitchFamily="34" charset="0"/>
              <a:buChar char="•"/>
            </a:pPr>
            <a:r>
              <a:rPr lang="en-US" sz="2400" b="1" dirty="0">
                <a:solidFill>
                  <a:schemeClr val="bg1"/>
                </a:solidFill>
              </a:rPr>
              <a:t>Pricing</a:t>
            </a:r>
            <a:r>
              <a:rPr lang="en-US" sz="2400" dirty="0">
                <a:solidFill>
                  <a:schemeClr val="bg1"/>
                </a:solidFill>
              </a:rPr>
              <a:t> - Data aggregation and analysis features would require a $5/month subscription</a:t>
            </a:r>
          </a:p>
          <a:p>
            <a:pPr marL="285750" indent="-285750">
              <a:buFont typeface="Arial" panose="020B0604020202020204" pitchFamily="34" charset="0"/>
              <a:buChar char="•"/>
            </a:pPr>
            <a:r>
              <a:rPr lang="en-US" sz="2400" b="1" dirty="0">
                <a:solidFill>
                  <a:schemeClr val="bg1"/>
                </a:solidFill>
              </a:rPr>
              <a:t>Potential Market </a:t>
            </a:r>
            <a:r>
              <a:rPr lang="en-US" sz="2400" dirty="0">
                <a:solidFill>
                  <a:schemeClr val="bg1"/>
                </a:solidFill>
              </a:rPr>
              <a:t>- </a:t>
            </a:r>
            <a:r>
              <a:rPr lang="en-US" sz="2400" b="1" dirty="0">
                <a:solidFill>
                  <a:schemeClr val="bg1"/>
                </a:solidFill>
              </a:rPr>
              <a:t>613 million </a:t>
            </a:r>
            <a:r>
              <a:rPr lang="en-US" sz="2400" dirty="0">
                <a:solidFill>
                  <a:schemeClr val="bg1"/>
                </a:solidFill>
              </a:rPr>
              <a:t>potential customers would include those managing mood disorders, autoimmune diseases, or other trackable chronic illnesses</a:t>
            </a:r>
          </a:p>
          <a:p>
            <a:endParaRPr lang="en-US" dirty="0"/>
          </a:p>
        </p:txBody>
      </p:sp>
      <p:sp>
        <p:nvSpPr>
          <p:cNvPr id="22" name="TextBox 21"/>
          <p:cNvSpPr txBox="1"/>
          <p:nvPr/>
        </p:nvSpPr>
        <p:spPr>
          <a:xfrm>
            <a:off x="5947119" y="1443789"/>
            <a:ext cx="5988207" cy="5370701"/>
          </a:xfrm>
          <a:prstGeom prst="rect">
            <a:avLst/>
          </a:prstGeom>
          <a:noFill/>
        </p:spPr>
        <p:txBody>
          <a:bodyPr wrap="square" rtlCol="0">
            <a:spAutoFit/>
          </a:bodyPr>
          <a:lstStyle/>
          <a:p>
            <a:pPr algn="ctr"/>
            <a:r>
              <a:rPr lang="en-US" sz="3600" b="1" u="sng" dirty="0">
                <a:solidFill>
                  <a:schemeClr val="bg1"/>
                </a:solidFill>
              </a:rPr>
              <a:t>B2B DATA AGGREGATION AND ANALYSIS SaaS</a:t>
            </a:r>
          </a:p>
          <a:p>
            <a:pPr marL="342900" lvl="0" indent="-342900">
              <a:buFont typeface="Arial" panose="020B0604020202020204" pitchFamily="34" charset="0"/>
              <a:buChar char="•"/>
            </a:pPr>
            <a:r>
              <a:rPr lang="en-US" sz="2800" b="1" dirty="0">
                <a:solidFill>
                  <a:schemeClr val="bg1"/>
                </a:solidFill>
              </a:rPr>
              <a:t>Customers</a:t>
            </a:r>
            <a:r>
              <a:rPr lang="en-US" sz="2800" dirty="0">
                <a:solidFill>
                  <a:schemeClr val="bg1"/>
                </a:solidFill>
              </a:rPr>
              <a:t> - We would allow any of the more than 268,747 application developers, researchers, and healthcare providers to utilize our platform’s data collection, integration and analysis capabilities.  </a:t>
            </a:r>
          </a:p>
          <a:p>
            <a:pPr marL="342900" indent="-342900">
              <a:buFont typeface="Arial" panose="020B0604020202020204" pitchFamily="34" charset="0"/>
              <a:buChar char="•"/>
            </a:pPr>
            <a:r>
              <a:rPr lang="en-US" sz="2800" b="1" dirty="0">
                <a:solidFill>
                  <a:schemeClr val="bg1"/>
                </a:solidFill>
              </a:rPr>
              <a:t>Pricing</a:t>
            </a:r>
            <a:r>
              <a:rPr lang="en-US" sz="2800" dirty="0">
                <a:solidFill>
                  <a:schemeClr val="bg1"/>
                </a:solidFill>
              </a:rPr>
              <a:t> - To be competitive with the current providers, we would charge $600 per month per 5000 end users.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90778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99" y="159140"/>
            <a:ext cx="11927306" cy="993089"/>
          </a:xfrm>
          <a:prstGeom prst="rect">
            <a:avLst/>
          </a:prstGeom>
          <a:solidFill>
            <a:srgbClr val="447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REVENUE STREAMS</a:t>
            </a:r>
          </a:p>
        </p:txBody>
      </p:sp>
      <p:sp>
        <p:nvSpPr>
          <p:cNvPr id="7" name="Rectangle 6"/>
          <p:cNvSpPr/>
          <p:nvPr/>
        </p:nvSpPr>
        <p:spPr>
          <a:xfrm>
            <a:off x="152399" y="1280160"/>
            <a:ext cx="5603508" cy="5409397"/>
          </a:xfrm>
          <a:prstGeom prst="rect">
            <a:avLst/>
          </a:prstGeom>
          <a:solidFill>
            <a:srgbClr val="447DCC"/>
          </a:solidFill>
          <a:ln w="79375">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bg1"/>
              </a:solidFill>
            </a:endParaRPr>
          </a:p>
        </p:txBody>
      </p:sp>
      <p:sp>
        <p:nvSpPr>
          <p:cNvPr id="19" name="Rectangle 18"/>
          <p:cNvSpPr/>
          <p:nvPr/>
        </p:nvSpPr>
        <p:spPr>
          <a:xfrm>
            <a:off x="5802740" y="1280160"/>
            <a:ext cx="6323798" cy="5409397"/>
          </a:xfrm>
          <a:prstGeom prst="rect">
            <a:avLst/>
          </a:prstGeom>
          <a:solidFill>
            <a:srgbClr val="4A87D8"/>
          </a:solidFill>
          <a:ln w="79375">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1" name="TextBox 20"/>
          <p:cNvSpPr txBox="1"/>
          <p:nvPr/>
        </p:nvSpPr>
        <p:spPr>
          <a:xfrm>
            <a:off x="343611" y="1443789"/>
            <a:ext cx="5267917" cy="5262979"/>
          </a:xfrm>
          <a:prstGeom prst="rect">
            <a:avLst/>
          </a:prstGeom>
          <a:noFill/>
        </p:spPr>
        <p:txBody>
          <a:bodyPr wrap="square" rtlCol="0">
            <a:spAutoFit/>
          </a:bodyPr>
          <a:lstStyle/>
          <a:p>
            <a:pPr algn="ctr"/>
            <a:r>
              <a:rPr lang="en-US" sz="2400" dirty="0">
                <a:solidFill>
                  <a:schemeClr val="bg1"/>
                </a:solidFill>
              </a:rPr>
              <a:t> </a:t>
            </a:r>
            <a:r>
              <a:rPr lang="en-US" sz="2400" b="1" u="sng" dirty="0">
                <a:solidFill>
                  <a:schemeClr val="bg1"/>
                </a:solidFill>
              </a:rPr>
              <a:t>END USER SUBSCRIPTION</a:t>
            </a:r>
          </a:p>
          <a:p>
            <a:pPr marL="285750" indent="-285750">
              <a:buFont typeface="Arial" panose="020B0604020202020204" pitchFamily="34" charset="0"/>
              <a:buChar char="•"/>
            </a:pPr>
            <a:r>
              <a:rPr lang="en-US" sz="2400" b="1" dirty="0">
                <a:solidFill>
                  <a:schemeClr val="bg1"/>
                </a:solidFill>
              </a:rPr>
              <a:t>Freemium model </a:t>
            </a:r>
            <a:r>
              <a:rPr lang="en-US" sz="2400" dirty="0">
                <a:solidFill>
                  <a:schemeClr val="bg1"/>
                </a:solidFill>
              </a:rPr>
              <a:t>- users install our mobile tracking apps with limited functionality for free </a:t>
            </a:r>
          </a:p>
          <a:p>
            <a:pPr marL="285750" indent="-285750">
              <a:buFont typeface="Arial" panose="020B0604020202020204" pitchFamily="34" charset="0"/>
              <a:buChar char="•"/>
            </a:pPr>
            <a:r>
              <a:rPr lang="en-US" sz="2400" b="1" dirty="0">
                <a:solidFill>
                  <a:schemeClr val="bg1"/>
                </a:solidFill>
              </a:rPr>
              <a:t>Pricing</a:t>
            </a:r>
            <a:r>
              <a:rPr lang="en-US" sz="2400" dirty="0">
                <a:solidFill>
                  <a:schemeClr val="bg1"/>
                </a:solidFill>
              </a:rPr>
              <a:t> - Data aggregation and analysis features would require a $5/month subscription</a:t>
            </a:r>
          </a:p>
          <a:p>
            <a:pPr marL="285750" indent="-285750">
              <a:buFont typeface="Arial" panose="020B0604020202020204" pitchFamily="34" charset="0"/>
              <a:buChar char="•"/>
            </a:pPr>
            <a:r>
              <a:rPr lang="en-US" sz="2400" b="1" dirty="0">
                <a:solidFill>
                  <a:schemeClr val="bg1"/>
                </a:solidFill>
              </a:rPr>
              <a:t>Potential Market </a:t>
            </a:r>
            <a:r>
              <a:rPr lang="en-US" sz="2400" dirty="0">
                <a:solidFill>
                  <a:schemeClr val="bg1"/>
                </a:solidFill>
              </a:rPr>
              <a:t>- </a:t>
            </a:r>
            <a:r>
              <a:rPr lang="en-US" sz="2400" b="1" dirty="0">
                <a:solidFill>
                  <a:schemeClr val="bg1"/>
                </a:solidFill>
              </a:rPr>
              <a:t>613 million </a:t>
            </a:r>
            <a:r>
              <a:rPr lang="en-US" sz="2400" dirty="0">
                <a:solidFill>
                  <a:schemeClr val="bg1"/>
                </a:solidFill>
              </a:rPr>
              <a:t>potential customers would include those managing mood disorders, autoimmune diseases, or other trackable chronic illnesses</a:t>
            </a:r>
          </a:p>
          <a:p>
            <a:endParaRPr lang="en-US" sz="2400" dirty="0"/>
          </a:p>
        </p:txBody>
      </p:sp>
      <p:sp>
        <p:nvSpPr>
          <p:cNvPr id="22" name="TextBox 21"/>
          <p:cNvSpPr txBox="1"/>
          <p:nvPr/>
        </p:nvSpPr>
        <p:spPr>
          <a:xfrm>
            <a:off x="5947119" y="1443789"/>
            <a:ext cx="5988207" cy="4524315"/>
          </a:xfrm>
          <a:prstGeom prst="rect">
            <a:avLst/>
          </a:prstGeom>
          <a:noFill/>
        </p:spPr>
        <p:txBody>
          <a:bodyPr wrap="square" rtlCol="0">
            <a:spAutoFit/>
          </a:bodyPr>
          <a:lstStyle/>
          <a:p>
            <a:pPr algn="ctr"/>
            <a:r>
              <a:rPr lang="en-US" sz="2400" b="1" u="sng" dirty="0">
                <a:solidFill>
                  <a:schemeClr val="bg1"/>
                </a:solidFill>
              </a:rPr>
              <a:t>B2B DATA AGGREGATION AND ANALYSIS SaaS</a:t>
            </a:r>
          </a:p>
          <a:p>
            <a:pPr marL="342900" lvl="0" indent="-342900">
              <a:buFont typeface="Arial" panose="020B0604020202020204" pitchFamily="34" charset="0"/>
              <a:buChar char="•"/>
            </a:pPr>
            <a:r>
              <a:rPr lang="en-US" sz="2400" b="1" dirty="0">
                <a:solidFill>
                  <a:schemeClr val="bg1"/>
                </a:solidFill>
              </a:rPr>
              <a:t>Customers</a:t>
            </a:r>
            <a:r>
              <a:rPr lang="en-US" sz="2400" dirty="0">
                <a:solidFill>
                  <a:schemeClr val="bg1"/>
                </a:solidFill>
              </a:rPr>
              <a:t> - We would allow any of the more than 268,747 application developers, researchers, and healthcare providers to utilize our platform’s data collection, integration, and analysis capabilities.  </a:t>
            </a:r>
          </a:p>
          <a:p>
            <a:pPr marL="342900" indent="-342900">
              <a:buFont typeface="Arial" panose="020B0604020202020204" pitchFamily="34" charset="0"/>
              <a:buChar char="•"/>
            </a:pPr>
            <a:r>
              <a:rPr lang="en-US" sz="2400" b="1" dirty="0">
                <a:solidFill>
                  <a:schemeClr val="bg1"/>
                </a:solidFill>
              </a:rPr>
              <a:t>Pricing</a:t>
            </a:r>
            <a:r>
              <a:rPr lang="en-US" sz="2400" dirty="0">
                <a:solidFill>
                  <a:schemeClr val="bg1"/>
                </a:solidFill>
              </a:rPr>
              <a:t> - To be competitive with the current providers, we would charge $600 per month per 5000 end users.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000715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2293763" y="837659"/>
            <a:ext cx="7387150" cy="1015663"/>
          </a:xfrm>
          <a:prstGeom prst="rect">
            <a:avLst/>
          </a:prstGeom>
        </p:spPr>
        <p:txBody>
          <a:bodyPr wrap="none">
            <a:spAutoFit/>
          </a:bodyPr>
          <a:lstStyle/>
          <a:p>
            <a:pPr algn="ctr"/>
            <a:r>
              <a:rPr lang="en-US" sz="6000" dirty="0">
                <a:solidFill>
                  <a:schemeClr val="bg1"/>
                </a:solidFill>
                <a:latin typeface="Nexa Light" panose="02000000000000000000" pitchFamily="50" charset="0"/>
              </a:rPr>
              <a:t>CUSTOMER SEGMENTS</a:t>
            </a: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242" y="2243623"/>
            <a:ext cx="753938" cy="633308"/>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8621" y="2209803"/>
            <a:ext cx="471868" cy="397717"/>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772" y="4129800"/>
            <a:ext cx="621789" cy="540068"/>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9330" y="2246452"/>
            <a:ext cx="290102" cy="290102"/>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88040" y="4086480"/>
            <a:ext cx="706521" cy="595496"/>
          </a:xfrm>
          <a:prstGeom prst="rect">
            <a:avLst/>
          </a:prstGeom>
        </p:spPr>
      </p:pic>
      <p:sp>
        <p:nvSpPr>
          <p:cNvPr id="23" name="TextBox 22"/>
          <p:cNvSpPr txBox="1"/>
          <p:nvPr/>
        </p:nvSpPr>
        <p:spPr>
          <a:xfrm>
            <a:off x="687721" y="2876931"/>
            <a:ext cx="3368571" cy="1200329"/>
          </a:xfrm>
          <a:prstGeom prst="rect">
            <a:avLst/>
          </a:prstGeom>
          <a:noFill/>
        </p:spPr>
        <p:txBody>
          <a:bodyPr wrap="square" rtlCol="0">
            <a:spAutoFit/>
          </a:bodyPr>
          <a:lstStyle/>
          <a:p>
            <a:pPr algn="ctr"/>
            <a:r>
              <a:rPr lang="en-US" sz="1200" dirty="0">
                <a:solidFill>
                  <a:schemeClr val="bg1"/>
                </a:solidFill>
              </a:rPr>
              <a:t>There are 97,000 health apps which can save months of development time and tens of thousands of dollars by using our platform instead of reinventing the wheel.</a:t>
            </a:r>
          </a:p>
          <a:p>
            <a:pPr algn="ctr"/>
            <a:endParaRPr lang="en-US" sz="2400" dirty="0">
              <a:solidFill>
                <a:schemeClr val="bg1"/>
              </a:solidFill>
            </a:endParaRPr>
          </a:p>
        </p:txBody>
      </p:sp>
      <p:sp>
        <p:nvSpPr>
          <p:cNvPr id="25" name="TextBox 24"/>
          <p:cNvSpPr txBox="1"/>
          <p:nvPr/>
        </p:nvSpPr>
        <p:spPr>
          <a:xfrm>
            <a:off x="8823300" y="2129893"/>
            <a:ext cx="1520136" cy="400110"/>
          </a:xfrm>
          <a:prstGeom prst="rect">
            <a:avLst/>
          </a:prstGeom>
          <a:noFill/>
        </p:spPr>
        <p:txBody>
          <a:bodyPr wrap="square" rtlCol="0">
            <a:spAutoFit/>
          </a:bodyPr>
          <a:lstStyle/>
          <a:p>
            <a:pPr algn="ctr"/>
            <a:r>
              <a:rPr lang="en-US" sz="2000" dirty="0">
                <a:solidFill>
                  <a:schemeClr val="bg1"/>
                </a:solidFill>
              </a:rPr>
              <a:t>Patients</a:t>
            </a:r>
            <a:endParaRPr lang="en-US" sz="2400" dirty="0">
              <a:solidFill>
                <a:schemeClr val="bg1"/>
              </a:solidFill>
            </a:endParaRPr>
          </a:p>
        </p:txBody>
      </p:sp>
      <p:sp>
        <p:nvSpPr>
          <p:cNvPr id="26" name="TextBox 25"/>
          <p:cNvSpPr txBox="1"/>
          <p:nvPr/>
        </p:nvSpPr>
        <p:spPr>
          <a:xfrm>
            <a:off x="1274211" y="4174495"/>
            <a:ext cx="2488447" cy="461665"/>
          </a:xfrm>
          <a:prstGeom prst="rect">
            <a:avLst/>
          </a:prstGeom>
          <a:noFill/>
        </p:spPr>
        <p:txBody>
          <a:bodyPr wrap="square" rtlCol="0">
            <a:spAutoFit/>
          </a:bodyPr>
          <a:lstStyle/>
          <a:p>
            <a:pPr algn="ctr"/>
            <a:r>
              <a:rPr lang="en-US" sz="2400" dirty="0">
                <a:solidFill>
                  <a:schemeClr val="bg1"/>
                </a:solidFill>
              </a:rPr>
              <a:t>Health </a:t>
            </a:r>
            <a:r>
              <a:rPr lang="en-US" sz="2000" dirty="0">
                <a:solidFill>
                  <a:schemeClr val="bg1"/>
                </a:solidFill>
              </a:rPr>
              <a:t>Insurers</a:t>
            </a:r>
            <a:endParaRPr lang="en-US" sz="2400" dirty="0">
              <a:solidFill>
                <a:schemeClr val="bg1"/>
              </a:solidFill>
            </a:endParaRPr>
          </a:p>
        </p:txBody>
      </p:sp>
      <p:sp>
        <p:nvSpPr>
          <p:cNvPr id="27" name="TextBox 26"/>
          <p:cNvSpPr txBox="1"/>
          <p:nvPr/>
        </p:nvSpPr>
        <p:spPr>
          <a:xfrm>
            <a:off x="7851939" y="4091187"/>
            <a:ext cx="3751388" cy="400110"/>
          </a:xfrm>
          <a:prstGeom prst="rect">
            <a:avLst/>
          </a:prstGeom>
          <a:noFill/>
        </p:spPr>
        <p:txBody>
          <a:bodyPr wrap="square" rtlCol="0">
            <a:spAutoFit/>
          </a:bodyPr>
          <a:lstStyle/>
          <a:p>
            <a:pPr algn="ctr"/>
            <a:r>
              <a:rPr lang="en-US" dirty="0">
                <a:solidFill>
                  <a:schemeClr val="bg1"/>
                </a:solidFill>
              </a:rPr>
              <a:t>Pharmaceutical</a:t>
            </a:r>
            <a:r>
              <a:rPr lang="en-US" sz="2000" dirty="0">
                <a:solidFill>
                  <a:schemeClr val="bg1"/>
                </a:solidFill>
              </a:rPr>
              <a:t> </a:t>
            </a:r>
            <a:r>
              <a:rPr lang="en-US" dirty="0">
                <a:solidFill>
                  <a:schemeClr val="bg1"/>
                </a:solidFill>
              </a:rPr>
              <a:t>Companies</a:t>
            </a:r>
            <a:endParaRPr lang="en-US" sz="2000" dirty="0">
              <a:solidFill>
                <a:schemeClr val="bg1"/>
              </a:solidFill>
            </a:endParaRPr>
          </a:p>
        </p:txBody>
      </p:sp>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35497" y="4077444"/>
            <a:ext cx="587071" cy="506558"/>
          </a:xfrm>
          <a:prstGeom prst="rect">
            <a:avLst/>
          </a:prstGeom>
        </p:spPr>
      </p:pic>
      <p:sp>
        <p:nvSpPr>
          <p:cNvPr id="29" name="TextBox 28"/>
          <p:cNvSpPr txBox="1"/>
          <p:nvPr/>
        </p:nvSpPr>
        <p:spPr>
          <a:xfrm>
            <a:off x="4676546" y="4173606"/>
            <a:ext cx="2818926" cy="369332"/>
          </a:xfrm>
          <a:prstGeom prst="rect">
            <a:avLst/>
          </a:prstGeom>
          <a:noFill/>
        </p:spPr>
        <p:txBody>
          <a:bodyPr wrap="square" rtlCol="0">
            <a:spAutoFit/>
          </a:bodyPr>
          <a:lstStyle/>
          <a:p>
            <a:pPr algn="ctr"/>
            <a:r>
              <a:rPr lang="en-US" dirty="0">
                <a:solidFill>
                  <a:schemeClr val="bg1"/>
                </a:solidFill>
              </a:rPr>
              <a:t>Healthcare Providers</a:t>
            </a:r>
          </a:p>
        </p:txBody>
      </p:sp>
      <p:sp>
        <p:nvSpPr>
          <p:cNvPr id="17" name="TextBox 16"/>
          <p:cNvSpPr txBox="1"/>
          <p:nvPr/>
        </p:nvSpPr>
        <p:spPr>
          <a:xfrm>
            <a:off x="4371107" y="2425199"/>
            <a:ext cx="3237391" cy="1446550"/>
          </a:xfrm>
          <a:prstGeom prst="rect">
            <a:avLst/>
          </a:prstGeom>
          <a:noFill/>
        </p:spPr>
        <p:txBody>
          <a:bodyPr wrap="square" rtlCol="0">
            <a:spAutoFit/>
          </a:bodyPr>
          <a:lstStyle/>
          <a:p>
            <a:pPr algn="ctr"/>
            <a:endParaRPr lang="en-US" sz="1100" dirty="0">
              <a:solidFill>
                <a:schemeClr val="bg1"/>
              </a:solidFill>
            </a:endParaRPr>
          </a:p>
          <a:p>
            <a:pPr algn="ctr"/>
            <a:r>
              <a:rPr lang="en-US" sz="1100" dirty="0">
                <a:solidFill>
                  <a:schemeClr val="bg1"/>
                </a:solidFill>
              </a:rPr>
              <a:t>It currently costs $48k per subject in a phase 3 clinical trial.  Instead of spending months gathering data, 7 million researchers can create a shareable URL that they  can share with participants to authorize access to pre-existing data in quantities never seen before. </a:t>
            </a:r>
          </a:p>
          <a:p>
            <a:pPr algn="ctr"/>
            <a:endParaRPr lang="en-US" sz="1100" dirty="0">
              <a:solidFill>
                <a:schemeClr val="bg1"/>
              </a:solidFill>
            </a:endParaRPr>
          </a:p>
        </p:txBody>
      </p:sp>
      <p:sp>
        <p:nvSpPr>
          <p:cNvPr id="3" name="Rectangle 2"/>
          <p:cNvSpPr/>
          <p:nvPr/>
        </p:nvSpPr>
        <p:spPr>
          <a:xfrm>
            <a:off x="1561874" y="2298995"/>
            <a:ext cx="1685077" cy="400110"/>
          </a:xfrm>
          <a:prstGeom prst="rect">
            <a:avLst/>
          </a:prstGeom>
        </p:spPr>
        <p:txBody>
          <a:bodyPr wrap="none">
            <a:spAutoFit/>
          </a:bodyPr>
          <a:lstStyle/>
          <a:p>
            <a:pPr algn="ctr"/>
            <a:r>
              <a:rPr lang="en-US" sz="2000" dirty="0">
                <a:solidFill>
                  <a:schemeClr val="bg1"/>
                </a:solidFill>
              </a:rPr>
              <a:t>Health Apps</a:t>
            </a:r>
          </a:p>
        </p:txBody>
      </p:sp>
      <p:sp>
        <p:nvSpPr>
          <p:cNvPr id="5" name="Rectangle 4"/>
          <p:cNvSpPr/>
          <p:nvPr/>
        </p:nvSpPr>
        <p:spPr>
          <a:xfrm>
            <a:off x="5166398" y="2207410"/>
            <a:ext cx="1555234" cy="369332"/>
          </a:xfrm>
          <a:prstGeom prst="rect">
            <a:avLst/>
          </a:prstGeom>
        </p:spPr>
        <p:txBody>
          <a:bodyPr wrap="none">
            <a:spAutoFit/>
          </a:bodyPr>
          <a:lstStyle/>
          <a:p>
            <a:r>
              <a:rPr lang="en-US" dirty="0">
                <a:solidFill>
                  <a:schemeClr val="bg1"/>
                </a:solidFill>
              </a:rPr>
              <a:t>Researchers</a:t>
            </a:r>
            <a:endParaRPr lang="en-US" sz="1600" dirty="0"/>
          </a:p>
        </p:txBody>
      </p:sp>
      <p:sp>
        <p:nvSpPr>
          <p:cNvPr id="30" name="TextBox 29"/>
          <p:cNvSpPr txBox="1"/>
          <p:nvPr/>
        </p:nvSpPr>
        <p:spPr>
          <a:xfrm>
            <a:off x="7923313" y="2412113"/>
            <a:ext cx="3237391" cy="1615827"/>
          </a:xfrm>
          <a:prstGeom prst="rect">
            <a:avLst/>
          </a:prstGeom>
          <a:noFill/>
        </p:spPr>
        <p:txBody>
          <a:bodyPr wrap="square" rtlCol="0">
            <a:spAutoFit/>
          </a:bodyPr>
          <a:lstStyle/>
          <a:p>
            <a:pPr algn="ctr"/>
            <a:endParaRPr lang="en-US" sz="1100" dirty="0">
              <a:solidFill>
                <a:schemeClr val="bg1"/>
              </a:solidFill>
            </a:endParaRPr>
          </a:p>
          <a:p>
            <a:pPr algn="ctr"/>
            <a:r>
              <a:rPr lang="en-US" sz="1100" dirty="0">
                <a:solidFill>
                  <a:schemeClr val="bg1"/>
                </a:solidFill>
              </a:rPr>
              <a:t>1.3 billion people managing chronic illnesses can user our client apps and browser extensions, patients can easily track their symptoms, import data from other sources, and discover hidden dietary, behavioral, and environmental factors that could be exacerbating or improving their symptoms.</a:t>
            </a:r>
          </a:p>
          <a:p>
            <a:pPr algn="ctr"/>
            <a:endParaRPr lang="en-US" sz="1100" dirty="0">
              <a:solidFill>
                <a:schemeClr val="bg1"/>
              </a:solidFill>
            </a:endParaRPr>
          </a:p>
        </p:txBody>
      </p:sp>
      <p:sp>
        <p:nvSpPr>
          <p:cNvPr id="32" name="TextBox 31"/>
          <p:cNvSpPr txBox="1"/>
          <p:nvPr/>
        </p:nvSpPr>
        <p:spPr>
          <a:xfrm>
            <a:off x="687012" y="4491049"/>
            <a:ext cx="3237391" cy="1615827"/>
          </a:xfrm>
          <a:prstGeom prst="rect">
            <a:avLst/>
          </a:prstGeom>
          <a:noFill/>
        </p:spPr>
        <p:txBody>
          <a:bodyPr wrap="square" rtlCol="0">
            <a:spAutoFit/>
          </a:bodyPr>
          <a:lstStyle/>
          <a:p>
            <a:pPr algn="ctr"/>
            <a:endParaRPr lang="en-US" sz="1100" dirty="0">
              <a:solidFill>
                <a:schemeClr val="bg1"/>
              </a:solidFill>
            </a:endParaRPr>
          </a:p>
          <a:p>
            <a:pPr algn="ctr"/>
            <a:r>
              <a:rPr lang="en-US" sz="1100" dirty="0">
                <a:solidFill>
                  <a:schemeClr val="bg1"/>
                </a:solidFill>
              </a:rPr>
              <a:t>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a:t>
            </a:r>
          </a:p>
        </p:txBody>
      </p:sp>
      <p:sp>
        <p:nvSpPr>
          <p:cNvPr id="33" name="TextBox 32"/>
          <p:cNvSpPr txBox="1"/>
          <p:nvPr/>
        </p:nvSpPr>
        <p:spPr>
          <a:xfrm>
            <a:off x="4349857" y="4650583"/>
            <a:ext cx="3237391" cy="1384995"/>
          </a:xfrm>
          <a:prstGeom prst="rect">
            <a:avLst/>
          </a:prstGeom>
          <a:noFill/>
        </p:spPr>
        <p:txBody>
          <a:bodyPr wrap="square" rtlCol="0">
            <a:spAutoFit/>
          </a:bodyPr>
          <a:lstStyle/>
          <a:p>
            <a:pPr algn="ctr"/>
            <a:r>
              <a:rPr lang="en-US" sz="1400" dirty="0">
                <a:solidFill>
                  <a:schemeClr val="bg1"/>
                </a:solidFill>
              </a:rPr>
              <a:t>8 million healthcare providers could tremendously benefit from our dashboard visualizing all factors in a patient’s health can then help doctors formulate an informed care plan.</a:t>
            </a:r>
          </a:p>
        </p:txBody>
      </p:sp>
      <p:sp>
        <p:nvSpPr>
          <p:cNvPr id="34" name="TextBox 33"/>
          <p:cNvSpPr txBox="1"/>
          <p:nvPr/>
        </p:nvSpPr>
        <p:spPr>
          <a:xfrm>
            <a:off x="7941300" y="4578799"/>
            <a:ext cx="3415322" cy="1615827"/>
          </a:xfrm>
          <a:prstGeom prst="rect">
            <a:avLst/>
          </a:prstGeom>
          <a:noFill/>
        </p:spPr>
        <p:txBody>
          <a:bodyPr wrap="square" rtlCol="0">
            <a:spAutoFit/>
          </a:bodyPr>
          <a:lstStyle/>
          <a:p>
            <a:pPr algn="ctr"/>
            <a:r>
              <a:rPr lang="en-US" sz="1100" dirty="0">
                <a:solidFill>
                  <a:schemeClr val="bg1"/>
                </a:solidFill>
              </a:rPr>
              <a:t>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p>
        </p:txBody>
      </p:sp>
    </p:spTree>
    <p:custDataLst>
      <p:tags r:id="rId1"/>
    </p:custDataLst>
    <p:extLst>
      <p:ext uri="{BB962C8B-B14F-4D97-AF65-F5344CB8AC3E}">
        <p14:creationId xmlns:p14="http://schemas.microsoft.com/office/powerpoint/2010/main" val="1692033503"/>
      </p:ext>
    </p:extLst>
  </p:cSld>
  <p:clrMapOvr>
    <a:masterClrMapping/>
  </p:clrMapOvr>
  <mc:AlternateContent xmlns:mc="http://schemas.openxmlformats.org/markup-compatibility/2006">
    <mc:Choice xmlns:p14="http://schemas.microsoft.com/office/powerpoint/2010/main" Requires="p14">
      <p:transition spd="slow" p14:dur="2000" advTm="112907"/>
    </mc:Choice>
    <mc:Fallback>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3" name="Shape 111"/>
          <p:cNvSpPr txBox="1">
            <a:spLocks/>
          </p:cNvSpPr>
          <p:nvPr/>
        </p:nvSpPr>
        <p:spPr>
          <a:xfrm>
            <a:off x="1239981" y="1167695"/>
            <a:ext cx="9712036"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 sz="6000" b="0" kern="0" dirty="0">
                <a:solidFill>
                  <a:schemeClr val="bg1"/>
                </a:solidFill>
                <a:latin typeface="Nexa Light"/>
              </a:rPr>
              <a:t>BUSINESS VALIDATION</a:t>
            </a:r>
          </a:p>
        </p:txBody>
      </p:sp>
      <p:sp>
        <p:nvSpPr>
          <p:cNvPr id="5" name="TextBox 4"/>
          <p:cNvSpPr txBox="1"/>
          <p:nvPr/>
        </p:nvSpPr>
        <p:spPr>
          <a:xfrm>
            <a:off x="1641762" y="2458679"/>
            <a:ext cx="8908473" cy="3416320"/>
          </a:xfrm>
          <a:prstGeom prst="rect">
            <a:avLst/>
          </a:prstGeom>
          <a:noFill/>
        </p:spPr>
        <p:txBody>
          <a:bodyPr wrap="square" rtlCol="0">
            <a:spAutoFit/>
          </a:bodyPr>
          <a:lstStyle/>
          <a:p>
            <a:pPr algn="ctr"/>
            <a:r>
              <a:rPr lang="en-US" sz="3600" dirty="0" err="1">
                <a:solidFill>
                  <a:schemeClr val="bg1"/>
                </a:solidFill>
                <a:latin typeface="Nexa Light" panose="02000000000000000000" pitchFamily="50" charset="0"/>
              </a:rPr>
              <a:t>Validic</a:t>
            </a:r>
            <a:r>
              <a:rPr lang="en-US" sz="3600" dirty="0">
                <a:solidFill>
                  <a:schemeClr val="bg1"/>
                </a:solidFill>
                <a:latin typeface="Nexa Light" panose="02000000000000000000" pitchFamily="50" charset="0"/>
              </a:rPr>
              <a:t> has received over $12 million in investment this year</a:t>
            </a:r>
          </a:p>
          <a:p>
            <a:pPr algn="ctr"/>
            <a:r>
              <a:rPr lang="en-US" sz="3600" dirty="0">
                <a:solidFill>
                  <a:schemeClr val="bg1"/>
                </a:solidFill>
                <a:latin typeface="Nexa Light" panose="02000000000000000000" pitchFamily="50" charset="0"/>
              </a:rPr>
              <a:t>Human API has received $6 million in new investment this year</a:t>
            </a:r>
          </a:p>
          <a:p>
            <a:pPr algn="ctr"/>
            <a:r>
              <a:rPr lang="en-US" sz="3600" dirty="0">
                <a:solidFill>
                  <a:schemeClr val="bg1"/>
                </a:solidFill>
                <a:latin typeface="Nexa Light" panose="02000000000000000000" pitchFamily="50" charset="0"/>
              </a:rPr>
              <a:t>Continued &gt;50% CAGR projected in digital health space</a:t>
            </a:r>
          </a:p>
        </p:txBody>
      </p:sp>
    </p:spTree>
    <p:extLst>
      <p:ext uri="{BB962C8B-B14F-4D97-AF65-F5344CB8AC3E}">
        <p14:creationId xmlns:p14="http://schemas.microsoft.com/office/powerpoint/2010/main" val="1630644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8100"/>
            <a:ext cx="12192000" cy="6858000"/>
          </a:xfrm>
          <a:prstGeom prst="rect">
            <a:avLst/>
          </a:prstGeom>
        </p:spPr>
      </p:pic>
      <p:sp>
        <p:nvSpPr>
          <p:cNvPr id="7" name="Rectangle 6"/>
          <p:cNvSpPr/>
          <p:nvPr/>
        </p:nvSpPr>
        <p:spPr>
          <a:xfrm>
            <a:off x="1455938" y="825622"/>
            <a:ext cx="9072979" cy="1047565"/>
          </a:xfrm>
          <a:prstGeom prst="rect">
            <a:avLst/>
          </a:prstGeom>
          <a:solidFill>
            <a:srgbClr val="447D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48993" y="2252684"/>
            <a:ext cx="10386873" cy="3799643"/>
          </a:xfrm>
          <a:prstGeom prst="rect">
            <a:avLst/>
          </a:prstGeom>
          <a:solidFill>
            <a:srgbClr val="4A87D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604577" y="831350"/>
            <a:ext cx="8775700" cy="954107"/>
          </a:xfrm>
          <a:prstGeom prst="rect">
            <a:avLst/>
          </a:prstGeom>
          <a:noFill/>
        </p:spPr>
        <p:txBody>
          <a:bodyPr wrap="square" rtlCol="0" anchor="ctr">
            <a:spAutoFit/>
          </a:bodyPr>
          <a:lstStyle/>
          <a:p>
            <a:pPr algn="ctr"/>
            <a:r>
              <a:rPr lang="en-US" sz="5600" dirty="0">
                <a:solidFill>
                  <a:schemeClr val="bg1"/>
                </a:solidFill>
                <a:latin typeface="+mj-lt"/>
              </a:rPr>
              <a:t>PRIMARY MARKET (SaaS)</a:t>
            </a:r>
          </a:p>
        </p:txBody>
      </p:sp>
      <p:graphicFrame>
        <p:nvGraphicFramePr>
          <p:cNvPr id="12" name="Chart 11"/>
          <p:cNvGraphicFramePr>
            <a:graphicFrameLocks/>
          </p:cNvGraphicFramePr>
          <p:nvPr/>
        </p:nvGraphicFramePr>
        <p:xfrm>
          <a:off x="833761" y="2070100"/>
          <a:ext cx="6104631" cy="43053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 name="Diagram 14"/>
          <p:cNvGraphicFramePr/>
          <p:nvPr/>
        </p:nvGraphicFramePr>
        <p:xfrm>
          <a:off x="5806169" y="2070100"/>
          <a:ext cx="5078594" cy="43017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50631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2291348" y="337835"/>
            <a:ext cx="7416799" cy="797999"/>
          </a:xfrm>
          <a:prstGeom prst="rect">
            <a:avLst/>
          </a:prstGeom>
        </p:spPr>
        <p:txBody>
          <a:bodyPr vert="horz" lIns="121900" tIns="121900" rIns="121900" bIns="121900" rtlCol="0" anchor="b" anchorCtr="0">
            <a:noAutofit/>
          </a:bodyPr>
          <a:lstStyle/>
          <a:p>
            <a:pPr>
              <a:buNone/>
            </a:pPr>
            <a:r>
              <a:rPr lang="en" dirty="0"/>
              <a:t>Developer Platform</a:t>
            </a:r>
          </a:p>
        </p:txBody>
      </p:sp>
      <p:pic>
        <p:nvPicPr>
          <p:cNvPr id="242" name="Shape 242"/>
          <p:cNvPicPr preferRelativeResize="0"/>
          <p:nvPr/>
        </p:nvPicPr>
        <p:blipFill>
          <a:blip r:embed="rId5">
            <a:alphaModFix/>
          </a:blip>
          <a:stretch>
            <a:fillRect/>
          </a:stretch>
        </p:blipFill>
        <p:spPr>
          <a:xfrm>
            <a:off x="1102816" y="736835"/>
            <a:ext cx="9793865" cy="612116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pic>
        <p:nvPicPr>
          <p:cNvPr id="4" name="Picture 3" descr="Icon&#10;&#10;Description automatically generated">
            <a:extLst>
              <a:ext uri="{FF2B5EF4-FFF2-40B4-BE49-F238E27FC236}">
                <a16:creationId xmlns:a16="http://schemas.microsoft.com/office/drawing/2014/main" id="{2657CD41-5025-46F7-9C3A-63A075F68D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5400" y="3359173"/>
            <a:ext cx="1844040" cy="1844040"/>
          </a:xfrm>
          <a:prstGeom prst="rect">
            <a:avLst/>
          </a:prstGeom>
        </p:spPr>
      </p:pic>
    </p:spTree>
    <p:extLst>
      <p:ext uri="{BB962C8B-B14F-4D97-AF65-F5344CB8AC3E}">
        <p14:creationId xmlns:p14="http://schemas.microsoft.com/office/powerpoint/2010/main" val="3038310193"/>
      </p:ext>
    </p:extLst>
  </p:cSld>
  <p:clrMapOvr>
    <a:masterClrMapping/>
  </p:clrMapOvr>
  <p:transition spd="slow" advTm="1504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dirty="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dirty="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dirty="0">
                <a:solidFill>
                  <a:srgbClr val="EAEAEA"/>
                </a:solidFill>
                <a:latin typeface="Nexa Light" panose="02000000000000000000" pitchFamily="50" charset="0"/>
              </a:rPr>
              <a:t>= $1.8 Billion TAM</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09657045"/>
      </p:ext>
    </p:extLst>
  </p:cSld>
  <p:clrMapOvr>
    <a:masterClrMapping/>
  </p:clrMapOvr>
  <mc:AlternateContent xmlns:mc="http://schemas.openxmlformats.org/markup-compatibility/2006">
    <mc:Choice xmlns:p14="http://schemas.microsoft.com/office/powerpoint/2010/main" Requires="p14">
      <p:transition spd="slow" p14:dur="2000" advTm="52804"/>
    </mc:Choice>
    <mc:Fallback>
      <p:transition spd="slow" advTm="52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255690" y="1391219"/>
            <a:ext cx="3956299" cy="1733660"/>
          </a:xfrm>
        </p:spPr>
        <p:txBody>
          <a:bodyPr vert="horz" lIns="91440" tIns="45720" rIns="91440" bIns="45720" rtlCol="0" anchor="b">
            <a:noAutofit/>
          </a:bodyPr>
          <a:lstStyle/>
          <a:p>
            <a:r>
              <a:rPr lang="en-US" sz="6600" dirty="0"/>
              <a:t>Outcome Labels</a:t>
            </a: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056" y="230908"/>
            <a:ext cx="2747522" cy="64542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255691" y="3058002"/>
            <a:ext cx="3956299" cy="3539430"/>
          </a:xfrm>
          <a:prstGeom prst="rect">
            <a:avLst/>
          </a:prstGeom>
          <a:noFill/>
        </p:spPr>
        <p:txBody>
          <a:bodyPr wrap="square" rtlCol="0">
            <a:spAutoFit/>
          </a:bodyPr>
          <a:lstStyle/>
          <a:p>
            <a:r>
              <a:rPr lang="en-US" sz="3200" dirty="0">
                <a:solidFill>
                  <a:schemeClr val="bg1"/>
                </a:solidFill>
              </a:rPr>
              <a:t>because it’s more valuable to know the health effects of different foods and treatments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297" y="230908"/>
            <a:ext cx="2778119" cy="6366524"/>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2128" y="2213466"/>
            <a:ext cx="1813619" cy="182282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EA017B-948B-4B52-B633-484A8878855F}"/>
              </a:ext>
            </a:extLst>
          </p:cNvPr>
          <p:cNvSpPr txBox="1"/>
          <p:nvPr/>
        </p:nvSpPr>
        <p:spPr>
          <a:xfrm>
            <a:off x="307253" y="260568"/>
            <a:ext cx="3956299" cy="1077218"/>
          </a:xfrm>
          <a:prstGeom prst="rect">
            <a:avLst/>
          </a:prstGeom>
          <a:noFill/>
        </p:spPr>
        <p:txBody>
          <a:bodyPr wrap="square" rtlCol="0">
            <a:spAutoFit/>
          </a:bodyPr>
          <a:lstStyle/>
          <a:p>
            <a:r>
              <a:rPr lang="en-US" sz="3200" dirty="0">
                <a:solidFill>
                  <a:schemeClr val="bg1"/>
                </a:solidFill>
              </a:rPr>
              <a:t>We’ve generated thousands of</a:t>
            </a:r>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ackground pattern&#10;&#10;Description automatically generated with medium confidence">
            <a:extLst>
              <a:ext uri="{FF2B5EF4-FFF2-40B4-BE49-F238E27FC236}">
                <a16:creationId xmlns:a16="http://schemas.microsoft.com/office/drawing/2014/main" id="{5F009EDE-0235-4AFD-821B-54512726E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000" y="2400300"/>
            <a:ext cx="7646701" cy="6858000"/>
          </a:xfrm>
          <a:prstGeom prst="rect">
            <a:avLst/>
          </a:prstGeom>
        </p:spPr>
      </p:pic>
      <p:pic>
        <p:nvPicPr>
          <p:cNvPr id="11" name="Content Placeholder 10" descr="Text&#10;&#10;Description automatically generated">
            <a:extLst>
              <a:ext uri="{FF2B5EF4-FFF2-40B4-BE49-F238E27FC236}">
                <a16:creationId xmlns:a16="http://schemas.microsoft.com/office/drawing/2014/main" id="{C385CC18-E8F7-49AE-88C9-1603747E44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009" y="773118"/>
            <a:ext cx="9887790" cy="2015801"/>
          </a:xfrm>
        </p:spPr>
      </p:pic>
      <p:sp>
        <p:nvSpPr>
          <p:cNvPr id="6" name="Slide Number Placeholder 5">
            <a:extLst>
              <a:ext uri="{FF2B5EF4-FFF2-40B4-BE49-F238E27FC236}">
                <a16:creationId xmlns:a16="http://schemas.microsoft.com/office/drawing/2014/main" id="{4803FCA3-0524-4A0E-8BEC-A694033557CB}"/>
              </a:ext>
            </a:extLst>
          </p:cNvPr>
          <p:cNvSpPr>
            <a:spLocks noGrp="1"/>
          </p:cNvSpPr>
          <p:nvPr>
            <p:ph type="sldNum" sz="quarter" idx="12"/>
          </p:nvPr>
        </p:nvSpPr>
        <p:spPr/>
        <p:txBody>
          <a:bodyPr/>
          <a:lstStyle/>
          <a:p>
            <a:fld id="{5AE1514C-5E56-4738-A1FF-4B1CFD2A3E36}" type="slidenum">
              <a:rPr lang="en-US" smtClean="0"/>
              <a:pPr/>
              <a:t>8</a:t>
            </a:fld>
            <a:endParaRPr lang="en-US"/>
          </a:p>
        </p:txBody>
      </p:sp>
      <p:pic>
        <p:nvPicPr>
          <p:cNvPr id="13" name="Picture 12" descr="Graphical user interface, application&#10;&#10;Description automatically generated">
            <a:extLst>
              <a:ext uri="{FF2B5EF4-FFF2-40B4-BE49-F238E27FC236}">
                <a16:creationId xmlns:a16="http://schemas.microsoft.com/office/drawing/2014/main" id="{5FFE0151-CF80-491B-AE71-0540842A7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90" y="3265869"/>
            <a:ext cx="11597220" cy="2289174"/>
          </a:xfrm>
          <a:prstGeom prst="rect">
            <a:avLst/>
          </a:prstGeom>
        </p:spPr>
      </p:pic>
    </p:spTree>
    <p:extLst>
      <p:ext uri="{BB962C8B-B14F-4D97-AF65-F5344CB8AC3E}">
        <p14:creationId xmlns:p14="http://schemas.microsoft.com/office/powerpoint/2010/main" val="179327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B79CC43-6716-46D6-9D28-CC4B89317910}"/>
              </a:ext>
            </a:extLst>
          </p:cNvPr>
          <p:cNvSpPr txBox="1"/>
          <p:nvPr/>
        </p:nvSpPr>
        <p:spPr>
          <a:xfrm>
            <a:off x="2000249" y="2130546"/>
            <a:ext cx="8454550" cy="1015663"/>
          </a:xfrm>
          <a:prstGeom prst="rect">
            <a:avLst/>
          </a:prstGeom>
          <a:noFill/>
        </p:spPr>
        <p:txBody>
          <a:bodyPr wrap="square" rtlCol="0">
            <a:spAutoFit/>
          </a:bodyPr>
          <a:lstStyle/>
          <a:p>
            <a:r>
              <a:rPr lang="en-US" sz="6000" dirty="0">
                <a:solidFill>
                  <a:schemeClr val="bg1"/>
                </a:solidFill>
                <a:latin typeface="THICCCBOI" panose="00000800000000000000" pitchFamily="2" charset="0"/>
              </a:rPr>
              <a:t>We need more input.</a:t>
            </a:r>
          </a:p>
        </p:txBody>
      </p:sp>
      <p:sp>
        <p:nvSpPr>
          <p:cNvPr id="10" name="TextBox 9">
            <a:extLst>
              <a:ext uri="{FF2B5EF4-FFF2-40B4-BE49-F238E27FC236}">
                <a16:creationId xmlns:a16="http://schemas.microsoft.com/office/drawing/2014/main" id="{B8A06489-8B78-4B16-B418-BF029FFB53AC}"/>
              </a:ext>
            </a:extLst>
          </p:cNvPr>
          <p:cNvSpPr txBox="1"/>
          <p:nvPr/>
        </p:nvSpPr>
        <p:spPr>
          <a:xfrm>
            <a:off x="270350" y="258762"/>
            <a:ext cx="11397775" cy="1754326"/>
          </a:xfrm>
          <a:prstGeom prst="rect">
            <a:avLst/>
          </a:prstGeom>
          <a:noFill/>
        </p:spPr>
        <p:txBody>
          <a:bodyPr wrap="square" rtlCol="0">
            <a:spAutoFit/>
          </a:bodyPr>
          <a:lstStyle/>
          <a:p>
            <a:pPr algn="ctr"/>
            <a:r>
              <a:rPr lang="en-US" sz="3600" dirty="0">
                <a:solidFill>
                  <a:schemeClr val="bg1"/>
                </a:solidFill>
              </a:rPr>
              <a:t>Unfortunately, most individual studies between a particular treatment and outcome only have a few participants. </a:t>
            </a:r>
          </a:p>
        </p:txBody>
      </p:sp>
      <p:pic>
        <p:nvPicPr>
          <p:cNvPr id="1030" name="Picture 6" descr="Diablo II: Resurrected Patch 2.4 Balance PTR - General Discussion - Diablo  2 Resurrected Forums">
            <a:extLst>
              <a:ext uri="{FF2B5EF4-FFF2-40B4-BE49-F238E27FC236}">
                <a16:creationId xmlns:a16="http://schemas.microsoft.com/office/drawing/2014/main" id="{A1D26185-675E-4B5B-872E-A0171AF49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724" y="3263667"/>
            <a:ext cx="7439025" cy="30388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403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1.1|3.7"/>
</p:tagLst>
</file>

<file path=ppt/tags/tag2.xml><?xml version="1.0" encoding="utf-8"?>
<p:tagLst xmlns:a="http://schemas.openxmlformats.org/drawingml/2006/main" xmlns:r="http://schemas.openxmlformats.org/officeDocument/2006/relationships" xmlns:p="http://schemas.openxmlformats.org/presentationml/2006/main">
  <p:tag name="TIMING" val="|1.5|1.1|3.7"/>
</p:tagLst>
</file>

<file path=ppt/tags/tag3.xml><?xml version="1.0" encoding="utf-8"?>
<p:tagLst xmlns:a="http://schemas.openxmlformats.org/drawingml/2006/main" xmlns:r="http://schemas.openxmlformats.org/officeDocument/2006/relationships" xmlns:p="http://schemas.openxmlformats.org/presentationml/2006/main">
  <p:tag name="TIMING" val="|0.5|40.8|26.4|14.1|7.3"/>
</p:tagLst>
</file>

<file path=ppt/theme/theme1.xml><?xml version="1.0" encoding="utf-8"?>
<a:theme xmlns:a="http://schemas.openxmlformats.org/drawingml/2006/main" name="1_Retrospect">
  <a:themeElements>
    <a:clrScheme name="Custom 3">
      <a:dk1>
        <a:sysClr val="windowText" lastClr="000000"/>
      </a:dk1>
      <a:lt1>
        <a:sysClr val="window" lastClr="FFFFFF"/>
      </a:lt1>
      <a:dk2>
        <a:srgbClr val="454551"/>
      </a:dk2>
      <a:lt2>
        <a:srgbClr val="D8D9DC"/>
      </a:lt2>
      <a:accent1>
        <a:srgbClr val="13111A"/>
      </a:accent1>
      <a:accent2>
        <a:srgbClr val="13111A"/>
      </a:accent2>
      <a:accent3>
        <a:srgbClr val="4EA6DC"/>
      </a:accent3>
      <a:accent4>
        <a:srgbClr val="4775E7"/>
      </a:accent4>
      <a:accent5>
        <a:srgbClr val="8971E1"/>
      </a:accent5>
      <a:accent6>
        <a:srgbClr val="D54773"/>
      </a:accent6>
      <a:hlink>
        <a:srgbClr val="6B9F25"/>
      </a:hlink>
      <a:folHlink>
        <a:srgbClr val="8C8C8C"/>
      </a:folHlink>
    </a:clrScheme>
    <a:fontScheme name="Custom 2">
      <a:majorFont>
        <a:latin typeface="THICCCBOI"/>
        <a:ea typeface=""/>
        <a:cs typeface=""/>
      </a:majorFont>
      <a:minorFont>
        <a:latin typeface="THICCCBOI Medium"/>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18651</TotalTime>
  <Words>3181</Words>
  <Application>Microsoft Office PowerPoint</Application>
  <PresentationFormat>Widescreen</PresentationFormat>
  <Paragraphs>353</Paragraphs>
  <Slides>67</Slides>
  <Notes>25</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Abadi</vt:lpstr>
      <vt:lpstr>Arial</vt:lpstr>
      <vt:lpstr>Calibri</vt:lpstr>
      <vt:lpstr>Dreaming Outloud Pro</vt:lpstr>
      <vt:lpstr>News Cycle</vt:lpstr>
      <vt:lpstr>Nexa Bold</vt:lpstr>
      <vt:lpstr>Nexa Light</vt:lpstr>
      <vt:lpstr>Segoe UI Semibold</vt:lpstr>
      <vt:lpstr>THICCCBOI</vt:lpstr>
      <vt:lpstr>THICCCBOI</vt:lpstr>
      <vt:lpstr>THICCCBOI Light</vt:lpstr>
      <vt:lpstr>THICCCBOI Medium</vt:lpstr>
      <vt:lpstr>1_Retrospect</vt:lpstr>
      <vt:lpstr>PowerPoint Presentation</vt:lpstr>
      <vt:lpstr>PowerPoint Presentation</vt:lpstr>
      <vt:lpstr>PowerPoint Presentation</vt:lpstr>
      <vt:lpstr>PowerPoint Presentation</vt:lpstr>
      <vt:lpstr>PowerPoint Presentation</vt:lpstr>
      <vt:lpstr>This enables  Decision-Support Notifications with the most effective thing, you can do to minimize symptom severity </vt:lpstr>
      <vt:lpstr>Outcome Labels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Study Generation Plugins</vt:lpstr>
      <vt:lpstr>PowerPoint Presentation</vt:lpstr>
      <vt:lpstr>PowerPoint Presentation</vt:lpstr>
      <vt:lpstr>COMPETITORS</vt:lpstr>
      <vt:lpstr>PowerPoint Presentation</vt:lpstr>
      <vt:lpstr>PowerPoint Presentation</vt:lpstr>
      <vt:lpstr>What We Have </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This enables  Decision-Support Notifications with the most effective thing, you can do to minimize symptom severity </vt:lpstr>
      <vt:lpstr>Outcome Labels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Study Generation Plugins</vt:lpstr>
      <vt:lpstr>PowerPoint Presentation</vt:lpstr>
      <vt:lpstr>PowerPoint Presentation</vt:lpstr>
      <vt:lpstr>COMPETITORS</vt:lpstr>
      <vt:lpstr>PowerPoint Presentation</vt:lpstr>
      <vt:lpstr>PowerPoint Presentation</vt:lpstr>
      <vt:lpstr>What We Have </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Developer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12</cp:revision>
  <dcterms:created xsi:type="dcterms:W3CDTF">2020-07-30T18:30:49Z</dcterms:created>
  <dcterms:modified xsi:type="dcterms:W3CDTF">2022-04-06T18:25:19Z</dcterms:modified>
</cp:coreProperties>
</file>